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4"/>
  </p:notes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Roboto Bold" charset="1" panose="02000000000000000000"/>
      <p:regular r:id="rId17"/>
    </p:embeddedFont>
    <p:embeddedFont>
      <p:font typeface="Roboto" charset="1" panose="02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notesMasters/notesMaster1.xml" Type="http://schemas.openxmlformats.org/officeDocument/2006/relationships/notesMaster"/><Relationship Id="rId15" Target="theme/theme2.xml" Type="http://schemas.openxmlformats.org/officeDocument/2006/relationships/theme"/><Relationship Id="rId16" Target="notesSlides/notesSlide1.xml" Type="http://schemas.openxmlformats.org/officeDocument/2006/relationships/notesSlide"/><Relationship Id="rId17" Target="fonts/font17.fntdata" Type="http://schemas.openxmlformats.org/officeDocument/2006/relationships/font"/><Relationship Id="rId18" Target="fonts/font18.fntdata" Type="http://schemas.openxmlformats.org/officeDocument/2006/relationships/font"/><Relationship Id="rId19" Target="notesSlides/notesSlide2.xml" Type="http://schemas.openxmlformats.org/officeDocument/2006/relationships/notesSlide"/><Relationship Id="rId2" Target="presProps.xml" Type="http://schemas.openxmlformats.org/officeDocument/2006/relationships/presProps"/><Relationship Id="rId20" Target="notesSlides/notesSlide3.xml" Type="http://schemas.openxmlformats.org/officeDocument/2006/relationships/notesSlide"/><Relationship Id="rId21" Target="notesSlides/notesSlide4.xml" Type="http://schemas.openxmlformats.org/officeDocument/2006/relationships/notesSlide"/><Relationship Id="rId22" Target="notesSlides/notesSlide5.xml" Type="http://schemas.openxmlformats.org/officeDocument/2006/relationships/notesSlide"/><Relationship Id="rId23" Target="notesSlides/notesSlide6.xml" Type="http://schemas.openxmlformats.org/officeDocument/2006/relationships/notesSlide"/><Relationship Id="rId24" Target="notesSlides/notesSlide7.xml" Type="http://schemas.openxmlformats.org/officeDocument/2006/relationships/notesSlide"/><Relationship Id="rId25" Target="notesSlides/notesSlide8.xml" Type="http://schemas.openxmlformats.org/officeDocument/2006/relationships/note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 Id="rId6"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AFA">
                <a:alpha val="90196"/>
              </a:srgbClr>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6"/>
            <a:stretch>
              <a:fillRect l="0" t="0" r="0" b="0"/>
            </a:stretch>
          </a:blipFill>
        </p:spPr>
      </p:sp>
      <p:grpSp>
        <p:nvGrpSpPr>
          <p:cNvPr name="Group 7" id="7"/>
          <p:cNvGrpSpPr/>
          <p:nvPr/>
        </p:nvGrpSpPr>
        <p:grpSpPr>
          <a:xfrm rot="0">
            <a:off x="992238" y="1797992"/>
            <a:ext cx="9445526" cy="3543895"/>
            <a:chOff x="0" y="0"/>
            <a:chExt cx="12594035" cy="4725193"/>
          </a:xfrm>
        </p:grpSpPr>
        <p:sp>
          <p:nvSpPr>
            <p:cNvPr name="Freeform 8" id="8"/>
            <p:cNvSpPr/>
            <p:nvPr/>
          </p:nvSpPr>
          <p:spPr>
            <a:xfrm flipH="false" flipV="false" rot="0">
              <a:off x="0" y="0"/>
              <a:ext cx="12594035" cy="4725193"/>
            </a:xfrm>
            <a:custGeom>
              <a:avLst/>
              <a:gdLst/>
              <a:ahLst/>
              <a:cxnLst/>
              <a:rect r="r" b="b" t="t" l="l"/>
              <a:pathLst>
                <a:path h="4725193" w="12594035">
                  <a:moveTo>
                    <a:pt x="0" y="0"/>
                  </a:moveTo>
                  <a:lnTo>
                    <a:pt x="12594035" y="0"/>
                  </a:lnTo>
                  <a:lnTo>
                    <a:pt x="12594035" y="4725193"/>
                  </a:lnTo>
                  <a:lnTo>
                    <a:pt x="0" y="4725193"/>
                  </a:lnTo>
                  <a:close/>
                </a:path>
              </a:pathLst>
            </a:custGeom>
            <a:solidFill>
              <a:srgbClr val="000000">
                <a:alpha val="0"/>
              </a:srgbClr>
            </a:solidFill>
          </p:spPr>
        </p:sp>
        <p:sp>
          <p:nvSpPr>
            <p:cNvPr name="TextBox 9" id="9"/>
            <p:cNvSpPr txBox="true"/>
            <p:nvPr/>
          </p:nvSpPr>
          <p:spPr>
            <a:xfrm>
              <a:off x="0" y="-38100"/>
              <a:ext cx="12594035" cy="4763293"/>
            </a:xfrm>
            <a:prstGeom prst="rect">
              <a:avLst/>
            </a:prstGeom>
          </p:spPr>
          <p:txBody>
            <a:bodyPr anchor="t" rtlCol="false" tIns="0" lIns="0" bIns="0" rIns="0"/>
            <a:lstStyle/>
            <a:p>
              <a:pPr algn="l">
                <a:lnSpc>
                  <a:spcPts val="6937"/>
                </a:lnSpc>
              </a:pPr>
              <a:r>
                <a:rPr lang="en-US" sz="5562" b="true">
                  <a:solidFill>
                    <a:srgbClr val="231971"/>
                  </a:solidFill>
                  <a:latin typeface="Roboto Bold"/>
                  <a:ea typeface="Roboto Bold"/>
                  <a:cs typeface="Roboto Bold"/>
                  <a:sym typeface="Roboto Bold"/>
                </a:rPr>
                <a:t>Lý Thuyết Cửa Sổ Vỡ và Quy Tắc Boy Scout trong Kỹ Thuật Phần Mềm</a:t>
              </a:r>
            </a:p>
          </p:txBody>
        </p:sp>
      </p:grpSp>
      <p:grpSp>
        <p:nvGrpSpPr>
          <p:cNvPr name="Group 10" id="10"/>
          <p:cNvGrpSpPr/>
          <p:nvPr/>
        </p:nvGrpSpPr>
        <p:grpSpPr>
          <a:xfrm rot="0">
            <a:off x="992238" y="5767090"/>
            <a:ext cx="9445526" cy="2721769"/>
            <a:chOff x="0" y="0"/>
            <a:chExt cx="12594035" cy="3629025"/>
          </a:xfrm>
        </p:grpSpPr>
        <p:sp>
          <p:nvSpPr>
            <p:cNvPr name="Freeform 11" id="11"/>
            <p:cNvSpPr/>
            <p:nvPr/>
          </p:nvSpPr>
          <p:spPr>
            <a:xfrm flipH="false" flipV="false" rot="0">
              <a:off x="0" y="0"/>
              <a:ext cx="12594035" cy="3629025"/>
            </a:xfrm>
            <a:custGeom>
              <a:avLst/>
              <a:gdLst/>
              <a:ahLst/>
              <a:cxnLst/>
              <a:rect r="r" b="b" t="t" l="l"/>
              <a:pathLst>
                <a:path h="3629025" w="12594035">
                  <a:moveTo>
                    <a:pt x="0" y="0"/>
                  </a:moveTo>
                  <a:lnTo>
                    <a:pt x="12594035" y="0"/>
                  </a:lnTo>
                  <a:lnTo>
                    <a:pt x="12594035" y="3629025"/>
                  </a:lnTo>
                  <a:lnTo>
                    <a:pt x="0" y="3629025"/>
                  </a:lnTo>
                  <a:close/>
                </a:path>
              </a:pathLst>
            </a:custGeom>
            <a:solidFill>
              <a:srgbClr val="000000">
                <a:alpha val="0"/>
              </a:srgbClr>
            </a:solidFill>
          </p:spPr>
        </p:sp>
        <p:sp>
          <p:nvSpPr>
            <p:cNvPr name="TextBox 12" id="12"/>
            <p:cNvSpPr txBox="true"/>
            <p:nvPr/>
          </p:nvSpPr>
          <p:spPr>
            <a:xfrm>
              <a:off x="0" y="-95250"/>
              <a:ext cx="12594035" cy="3724275"/>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Bài thuyết trình này sẽ khám phá lý thuyết cửa sổ vỡ và quy tắc Boy Scout, hai khái niệm quan trọng trong kỹ thuật phần mềm. Chúng ta sẽ tìm hiểu nguồn gốc, ứng dụng và mối quan hệ giữa chúng, đồng thời đưa ra các ứng dụng thực tiễn để duy trì chất lượng mã cao và giảm nợ kỹ thuật.</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AFA">
                <a:alpha val="90196"/>
              </a:srgbClr>
            </a:solidFill>
          </p:spPr>
        </p:sp>
      </p:grpSp>
      <p:grpSp>
        <p:nvGrpSpPr>
          <p:cNvPr name="Group 5" id="5"/>
          <p:cNvGrpSpPr/>
          <p:nvPr/>
        </p:nvGrpSpPr>
        <p:grpSpPr>
          <a:xfrm rot="0">
            <a:off x="992238" y="1977032"/>
            <a:ext cx="7088237" cy="885974"/>
            <a:chOff x="0" y="0"/>
            <a:chExt cx="9450983" cy="1181298"/>
          </a:xfrm>
        </p:grpSpPr>
        <p:sp>
          <p:nvSpPr>
            <p:cNvPr name="Freeform 6" id="6"/>
            <p:cNvSpPr/>
            <p:nvPr/>
          </p:nvSpPr>
          <p:spPr>
            <a:xfrm flipH="false" flipV="false" rot="0">
              <a:off x="0" y="0"/>
              <a:ext cx="9450984" cy="1181298"/>
            </a:xfrm>
            <a:custGeom>
              <a:avLst/>
              <a:gdLst/>
              <a:ahLst/>
              <a:cxnLst/>
              <a:rect r="r" b="b" t="t" l="l"/>
              <a:pathLst>
                <a:path h="1181298" w="9450984">
                  <a:moveTo>
                    <a:pt x="0" y="0"/>
                  </a:moveTo>
                  <a:lnTo>
                    <a:pt x="9450984" y="0"/>
                  </a:lnTo>
                  <a:lnTo>
                    <a:pt x="9450984" y="1181298"/>
                  </a:lnTo>
                  <a:lnTo>
                    <a:pt x="0" y="1181298"/>
                  </a:lnTo>
                  <a:close/>
                </a:path>
              </a:pathLst>
            </a:custGeom>
            <a:solidFill>
              <a:srgbClr val="000000">
                <a:alpha val="0"/>
              </a:srgbClr>
            </a:solidFill>
          </p:spPr>
        </p:sp>
        <p:sp>
          <p:nvSpPr>
            <p:cNvPr name="TextBox 7" id="7"/>
            <p:cNvSpPr txBox="true"/>
            <p:nvPr/>
          </p:nvSpPr>
          <p:spPr>
            <a:xfrm>
              <a:off x="0" y="-38100"/>
              <a:ext cx="9450983" cy="1219398"/>
            </a:xfrm>
            <a:prstGeom prst="rect">
              <a:avLst/>
            </a:prstGeom>
          </p:spPr>
          <p:txBody>
            <a:bodyPr anchor="t" rtlCol="false" tIns="0" lIns="0" bIns="0" rIns="0"/>
            <a:lstStyle/>
            <a:p>
              <a:pPr algn="l">
                <a:lnSpc>
                  <a:spcPts val="6937"/>
                </a:lnSpc>
              </a:pPr>
              <a:r>
                <a:rPr lang="en-US" sz="5562" b="true">
                  <a:solidFill>
                    <a:srgbClr val="231971"/>
                  </a:solidFill>
                  <a:latin typeface="Roboto Bold"/>
                  <a:ea typeface="Roboto Bold"/>
                  <a:cs typeface="Roboto Bold"/>
                  <a:sym typeface="Roboto Bold"/>
                </a:rPr>
                <a:t>Điểm Chính</a:t>
              </a:r>
            </a:p>
          </p:txBody>
        </p:sp>
      </p:grpSp>
      <p:grpSp>
        <p:nvGrpSpPr>
          <p:cNvPr name="Group 8" id="8"/>
          <p:cNvGrpSpPr/>
          <p:nvPr/>
        </p:nvGrpSpPr>
        <p:grpSpPr>
          <a:xfrm rot="0">
            <a:off x="987475" y="3744217"/>
            <a:ext cx="647402" cy="647402"/>
            <a:chOff x="0" y="0"/>
            <a:chExt cx="863203" cy="863203"/>
          </a:xfrm>
        </p:grpSpPr>
        <p:sp>
          <p:nvSpPr>
            <p:cNvPr name="Freeform 9" id="9"/>
            <p:cNvSpPr/>
            <p:nvPr/>
          </p:nvSpPr>
          <p:spPr>
            <a:xfrm flipH="false" flipV="false" rot="0">
              <a:off x="6350" y="6350"/>
              <a:ext cx="850519" cy="850519"/>
            </a:xfrm>
            <a:custGeom>
              <a:avLst/>
              <a:gdLst/>
              <a:ahLst/>
              <a:cxnLst/>
              <a:rect r="r" b="b" t="t" l="l"/>
              <a:pathLst>
                <a:path h="850519" w="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E9E6FA"/>
            </a:solidFill>
          </p:spPr>
        </p:sp>
        <p:sp>
          <p:nvSpPr>
            <p:cNvPr name="Freeform 10" id="10"/>
            <p:cNvSpPr/>
            <p:nvPr/>
          </p:nvSpPr>
          <p:spPr>
            <a:xfrm flipH="false" flipV="false" rot="0">
              <a:off x="0" y="0"/>
              <a:ext cx="863219" cy="863219"/>
            </a:xfrm>
            <a:custGeom>
              <a:avLst/>
              <a:gdLst/>
              <a:ahLst/>
              <a:cxnLst/>
              <a:rect r="r" b="b" t="t" l="l"/>
              <a:pathLst>
                <a:path h="863219" w="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BDB8DF"/>
            </a:solidFill>
          </p:spPr>
        </p:sp>
      </p:grpSp>
      <p:grpSp>
        <p:nvGrpSpPr>
          <p:cNvPr name="Group 11" id="11"/>
          <p:cNvGrpSpPr/>
          <p:nvPr/>
        </p:nvGrpSpPr>
        <p:grpSpPr>
          <a:xfrm rot="0">
            <a:off x="1913632" y="3748980"/>
            <a:ext cx="4038749" cy="442912"/>
            <a:chOff x="0" y="0"/>
            <a:chExt cx="5384998" cy="590550"/>
          </a:xfrm>
        </p:grpSpPr>
        <p:sp>
          <p:nvSpPr>
            <p:cNvPr name="Freeform 12" id="12"/>
            <p:cNvSpPr/>
            <p:nvPr/>
          </p:nvSpPr>
          <p:spPr>
            <a:xfrm flipH="false" flipV="false" rot="0">
              <a:off x="0" y="0"/>
              <a:ext cx="5384998" cy="590550"/>
            </a:xfrm>
            <a:custGeom>
              <a:avLst/>
              <a:gdLst/>
              <a:ahLst/>
              <a:cxnLst/>
              <a:rect r="r" b="b" t="t" l="l"/>
              <a:pathLst>
                <a:path h="590550" w="5384998">
                  <a:moveTo>
                    <a:pt x="0" y="0"/>
                  </a:moveTo>
                  <a:lnTo>
                    <a:pt x="5384998" y="0"/>
                  </a:lnTo>
                  <a:lnTo>
                    <a:pt x="5384998" y="590550"/>
                  </a:lnTo>
                  <a:lnTo>
                    <a:pt x="0" y="590550"/>
                  </a:lnTo>
                  <a:close/>
                </a:path>
              </a:pathLst>
            </a:custGeom>
            <a:solidFill>
              <a:srgbClr val="000000">
                <a:alpha val="0"/>
              </a:srgbClr>
            </a:solidFill>
          </p:spPr>
        </p:sp>
        <p:sp>
          <p:nvSpPr>
            <p:cNvPr name="TextBox 13" id="13"/>
            <p:cNvSpPr txBox="true"/>
            <p:nvPr/>
          </p:nvSpPr>
          <p:spPr>
            <a:xfrm>
              <a:off x="0" y="-28575"/>
              <a:ext cx="5384998" cy="619125"/>
            </a:xfrm>
            <a:prstGeom prst="rect">
              <a:avLst/>
            </a:prstGeom>
          </p:spPr>
          <p:txBody>
            <a:bodyPr anchor="t" rtlCol="false" tIns="0" lIns="0" bIns="0" rIns="0"/>
            <a:lstStyle/>
            <a:p>
              <a:pPr algn="l">
                <a:lnSpc>
                  <a:spcPts val="3437"/>
                </a:lnSpc>
              </a:pPr>
              <a:r>
                <a:rPr lang="en-US" sz="2750" b="true">
                  <a:solidFill>
                    <a:srgbClr val="2A2742"/>
                  </a:solidFill>
                  <a:latin typeface="Roboto Bold"/>
                  <a:ea typeface="Roboto Bold"/>
                  <a:cs typeface="Roboto Bold"/>
                  <a:sym typeface="Roboto Bold"/>
                </a:rPr>
                <a:t>Lý thuyết cửa sổ vỡ</a:t>
              </a:r>
            </a:p>
          </p:txBody>
        </p:sp>
      </p:grpSp>
      <p:grpSp>
        <p:nvGrpSpPr>
          <p:cNvPr name="Group 14" id="14"/>
          <p:cNvGrpSpPr/>
          <p:nvPr/>
        </p:nvGrpSpPr>
        <p:grpSpPr>
          <a:xfrm rot="0">
            <a:off x="1913632" y="4362004"/>
            <a:ext cx="4324052" cy="2268141"/>
            <a:chOff x="0" y="0"/>
            <a:chExt cx="5765403" cy="3024188"/>
          </a:xfrm>
        </p:grpSpPr>
        <p:sp>
          <p:nvSpPr>
            <p:cNvPr name="Freeform 15" id="15"/>
            <p:cNvSpPr/>
            <p:nvPr/>
          </p:nvSpPr>
          <p:spPr>
            <a:xfrm flipH="false" flipV="false" rot="0">
              <a:off x="0" y="0"/>
              <a:ext cx="5765404" cy="3024188"/>
            </a:xfrm>
            <a:custGeom>
              <a:avLst/>
              <a:gdLst/>
              <a:ahLst/>
              <a:cxnLst/>
              <a:rect r="r" b="b" t="t" l="l"/>
              <a:pathLst>
                <a:path h="3024188" w="5765404">
                  <a:moveTo>
                    <a:pt x="0" y="0"/>
                  </a:moveTo>
                  <a:lnTo>
                    <a:pt x="5765404" y="0"/>
                  </a:lnTo>
                  <a:lnTo>
                    <a:pt x="5765404" y="3024188"/>
                  </a:lnTo>
                  <a:lnTo>
                    <a:pt x="0" y="3024188"/>
                  </a:lnTo>
                  <a:close/>
                </a:path>
              </a:pathLst>
            </a:custGeom>
            <a:solidFill>
              <a:srgbClr val="000000">
                <a:alpha val="0"/>
              </a:srgbClr>
            </a:solidFill>
          </p:spPr>
        </p:sp>
        <p:sp>
          <p:nvSpPr>
            <p:cNvPr name="TextBox 16" id="16"/>
            <p:cNvSpPr txBox="true"/>
            <p:nvPr/>
          </p:nvSpPr>
          <p:spPr>
            <a:xfrm>
              <a:off x="0" y="-95250"/>
              <a:ext cx="5765403" cy="3119438"/>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Bỏ qua các vấn đề nhỏ trong mã nguồn có thể dẫn đến suy giảm chất lượng mã, tăng nợ kỹ thuật và giảm năng suất.</a:t>
              </a:r>
            </a:p>
          </p:txBody>
        </p:sp>
      </p:grpSp>
      <p:grpSp>
        <p:nvGrpSpPr>
          <p:cNvPr name="Group 17" id="17"/>
          <p:cNvGrpSpPr/>
          <p:nvPr/>
        </p:nvGrpSpPr>
        <p:grpSpPr>
          <a:xfrm rot="0">
            <a:off x="6516440" y="3744217"/>
            <a:ext cx="647403" cy="647402"/>
            <a:chOff x="0" y="0"/>
            <a:chExt cx="863203" cy="863203"/>
          </a:xfrm>
        </p:grpSpPr>
        <p:sp>
          <p:nvSpPr>
            <p:cNvPr name="Freeform 18" id="18"/>
            <p:cNvSpPr/>
            <p:nvPr/>
          </p:nvSpPr>
          <p:spPr>
            <a:xfrm flipH="false" flipV="false" rot="0">
              <a:off x="6350" y="6350"/>
              <a:ext cx="850519" cy="850519"/>
            </a:xfrm>
            <a:custGeom>
              <a:avLst/>
              <a:gdLst/>
              <a:ahLst/>
              <a:cxnLst/>
              <a:rect r="r" b="b" t="t" l="l"/>
              <a:pathLst>
                <a:path h="850519" w="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E9E6FA"/>
            </a:solidFill>
          </p:spPr>
        </p:sp>
        <p:sp>
          <p:nvSpPr>
            <p:cNvPr name="Freeform 19" id="19"/>
            <p:cNvSpPr/>
            <p:nvPr/>
          </p:nvSpPr>
          <p:spPr>
            <a:xfrm flipH="false" flipV="false" rot="0">
              <a:off x="0" y="0"/>
              <a:ext cx="863219" cy="863219"/>
            </a:xfrm>
            <a:custGeom>
              <a:avLst/>
              <a:gdLst/>
              <a:ahLst/>
              <a:cxnLst/>
              <a:rect r="r" b="b" t="t" l="l"/>
              <a:pathLst>
                <a:path h="863219" w="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BDB8DF"/>
            </a:solidFill>
          </p:spPr>
        </p:sp>
      </p:grpSp>
      <p:grpSp>
        <p:nvGrpSpPr>
          <p:cNvPr name="Group 20" id="20"/>
          <p:cNvGrpSpPr/>
          <p:nvPr/>
        </p:nvGrpSpPr>
        <p:grpSpPr>
          <a:xfrm rot="0">
            <a:off x="7442598" y="3748980"/>
            <a:ext cx="3613546" cy="442912"/>
            <a:chOff x="0" y="0"/>
            <a:chExt cx="4818062" cy="590550"/>
          </a:xfrm>
        </p:grpSpPr>
        <p:sp>
          <p:nvSpPr>
            <p:cNvPr name="Freeform 21" id="21"/>
            <p:cNvSpPr/>
            <p:nvPr/>
          </p:nvSpPr>
          <p:spPr>
            <a:xfrm flipH="false" flipV="false" rot="0">
              <a:off x="0" y="0"/>
              <a:ext cx="4818062" cy="590550"/>
            </a:xfrm>
            <a:custGeom>
              <a:avLst/>
              <a:gdLst/>
              <a:ahLst/>
              <a:cxnLst/>
              <a:rect r="r" b="b" t="t" l="l"/>
              <a:pathLst>
                <a:path h="590550" w="4818062">
                  <a:moveTo>
                    <a:pt x="0" y="0"/>
                  </a:moveTo>
                  <a:lnTo>
                    <a:pt x="4818062" y="0"/>
                  </a:lnTo>
                  <a:lnTo>
                    <a:pt x="4818062" y="590550"/>
                  </a:lnTo>
                  <a:lnTo>
                    <a:pt x="0" y="590550"/>
                  </a:lnTo>
                  <a:close/>
                </a:path>
              </a:pathLst>
            </a:custGeom>
            <a:solidFill>
              <a:srgbClr val="000000">
                <a:alpha val="0"/>
              </a:srgbClr>
            </a:solidFill>
          </p:spPr>
        </p:sp>
        <p:sp>
          <p:nvSpPr>
            <p:cNvPr name="TextBox 22" id="22"/>
            <p:cNvSpPr txBox="true"/>
            <p:nvPr/>
          </p:nvSpPr>
          <p:spPr>
            <a:xfrm>
              <a:off x="0" y="-28575"/>
              <a:ext cx="4818062" cy="619125"/>
            </a:xfrm>
            <a:prstGeom prst="rect">
              <a:avLst/>
            </a:prstGeom>
          </p:spPr>
          <p:txBody>
            <a:bodyPr anchor="t" rtlCol="false" tIns="0" lIns="0" bIns="0" rIns="0"/>
            <a:lstStyle/>
            <a:p>
              <a:pPr algn="l">
                <a:lnSpc>
                  <a:spcPts val="3437"/>
                </a:lnSpc>
              </a:pPr>
              <a:r>
                <a:rPr lang="en-US" sz="2750" b="true">
                  <a:solidFill>
                    <a:srgbClr val="2A2742"/>
                  </a:solidFill>
                  <a:latin typeface="Roboto Bold"/>
                  <a:ea typeface="Roboto Bold"/>
                  <a:cs typeface="Roboto Bold"/>
                  <a:sym typeface="Roboto Bold"/>
                </a:rPr>
                <a:t>Quy tắc Boy Scout</a:t>
              </a:r>
            </a:p>
          </p:txBody>
        </p:sp>
      </p:grpSp>
      <p:grpSp>
        <p:nvGrpSpPr>
          <p:cNvPr name="Group 23" id="23"/>
          <p:cNvGrpSpPr/>
          <p:nvPr/>
        </p:nvGrpSpPr>
        <p:grpSpPr>
          <a:xfrm rot="0">
            <a:off x="7442598" y="4362004"/>
            <a:ext cx="4324052" cy="2268141"/>
            <a:chOff x="0" y="0"/>
            <a:chExt cx="5765403" cy="3024188"/>
          </a:xfrm>
        </p:grpSpPr>
        <p:sp>
          <p:nvSpPr>
            <p:cNvPr name="Freeform 24" id="24"/>
            <p:cNvSpPr/>
            <p:nvPr/>
          </p:nvSpPr>
          <p:spPr>
            <a:xfrm flipH="false" flipV="false" rot="0">
              <a:off x="0" y="0"/>
              <a:ext cx="5765404" cy="3024188"/>
            </a:xfrm>
            <a:custGeom>
              <a:avLst/>
              <a:gdLst/>
              <a:ahLst/>
              <a:cxnLst/>
              <a:rect r="r" b="b" t="t" l="l"/>
              <a:pathLst>
                <a:path h="3024188" w="5765404">
                  <a:moveTo>
                    <a:pt x="0" y="0"/>
                  </a:moveTo>
                  <a:lnTo>
                    <a:pt x="5765404" y="0"/>
                  </a:lnTo>
                  <a:lnTo>
                    <a:pt x="5765404" y="3024188"/>
                  </a:lnTo>
                  <a:lnTo>
                    <a:pt x="0" y="3024188"/>
                  </a:lnTo>
                  <a:close/>
                </a:path>
              </a:pathLst>
            </a:custGeom>
            <a:solidFill>
              <a:srgbClr val="000000">
                <a:alpha val="0"/>
              </a:srgbClr>
            </a:solidFill>
          </p:spPr>
        </p:sp>
        <p:sp>
          <p:nvSpPr>
            <p:cNvPr name="TextBox 25" id="25"/>
            <p:cNvSpPr txBox="true"/>
            <p:nvPr/>
          </p:nvSpPr>
          <p:spPr>
            <a:xfrm>
              <a:off x="0" y="-95250"/>
              <a:ext cx="5765403" cy="3119438"/>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Nguyên tắc "rời đi và để lại mã tốt hơn khi bạn tìm thấy nó" giúp duy trì chất lượng mã thông qua cải tiến liên tục.</a:t>
              </a:r>
            </a:p>
          </p:txBody>
        </p:sp>
      </p:grpSp>
      <p:grpSp>
        <p:nvGrpSpPr>
          <p:cNvPr name="Group 26" id="26"/>
          <p:cNvGrpSpPr/>
          <p:nvPr/>
        </p:nvGrpSpPr>
        <p:grpSpPr>
          <a:xfrm rot="0">
            <a:off x="12045404" y="3744217"/>
            <a:ext cx="647402" cy="647402"/>
            <a:chOff x="0" y="0"/>
            <a:chExt cx="863203" cy="863203"/>
          </a:xfrm>
        </p:grpSpPr>
        <p:sp>
          <p:nvSpPr>
            <p:cNvPr name="Freeform 27" id="27"/>
            <p:cNvSpPr/>
            <p:nvPr/>
          </p:nvSpPr>
          <p:spPr>
            <a:xfrm flipH="false" flipV="false" rot="0">
              <a:off x="6350" y="6350"/>
              <a:ext cx="850519" cy="850519"/>
            </a:xfrm>
            <a:custGeom>
              <a:avLst/>
              <a:gdLst/>
              <a:ahLst/>
              <a:cxnLst/>
              <a:rect r="r" b="b" t="t" l="l"/>
              <a:pathLst>
                <a:path h="850519" w="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E9E6FA"/>
            </a:solidFill>
          </p:spPr>
        </p:sp>
        <p:sp>
          <p:nvSpPr>
            <p:cNvPr name="Freeform 28" id="28"/>
            <p:cNvSpPr/>
            <p:nvPr/>
          </p:nvSpPr>
          <p:spPr>
            <a:xfrm flipH="false" flipV="false" rot="0">
              <a:off x="0" y="0"/>
              <a:ext cx="863219" cy="863219"/>
            </a:xfrm>
            <a:custGeom>
              <a:avLst/>
              <a:gdLst/>
              <a:ahLst/>
              <a:cxnLst/>
              <a:rect r="r" b="b" t="t" l="l"/>
              <a:pathLst>
                <a:path h="863219" w="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BDB8DF"/>
            </a:solidFill>
          </p:spPr>
        </p:sp>
      </p:grpSp>
      <p:grpSp>
        <p:nvGrpSpPr>
          <p:cNvPr name="Group 29" id="29"/>
          <p:cNvGrpSpPr/>
          <p:nvPr/>
        </p:nvGrpSpPr>
        <p:grpSpPr>
          <a:xfrm rot="0">
            <a:off x="12971561" y="3748980"/>
            <a:ext cx="3544044" cy="442912"/>
            <a:chOff x="0" y="0"/>
            <a:chExt cx="4725392" cy="590550"/>
          </a:xfrm>
        </p:grpSpPr>
        <p:sp>
          <p:nvSpPr>
            <p:cNvPr name="Freeform 30" id="30"/>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31" id="31"/>
            <p:cNvSpPr txBox="true"/>
            <p:nvPr/>
          </p:nvSpPr>
          <p:spPr>
            <a:xfrm>
              <a:off x="0" y="-28575"/>
              <a:ext cx="4725392" cy="619125"/>
            </a:xfrm>
            <a:prstGeom prst="rect">
              <a:avLst/>
            </a:prstGeom>
          </p:spPr>
          <p:txBody>
            <a:bodyPr anchor="t" rtlCol="false" tIns="0" lIns="0" bIns="0" rIns="0"/>
            <a:lstStyle/>
            <a:p>
              <a:pPr algn="l">
                <a:lnSpc>
                  <a:spcPts val="3437"/>
                </a:lnSpc>
              </a:pPr>
              <a:r>
                <a:rPr lang="en-US" sz="2750" b="true">
                  <a:solidFill>
                    <a:srgbClr val="2A2742"/>
                  </a:solidFill>
                  <a:latin typeface="Roboto Bold"/>
                  <a:ea typeface="Roboto Bold"/>
                  <a:cs typeface="Roboto Bold"/>
                  <a:sym typeface="Roboto Bold"/>
                </a:rPr>
                <a:t>Mối quan hệ</a:t>
              </a:r>
            </a:p>
          </p:txBody>
        </p:sp>
      </p:grpSp>
      <p:grpSp>
        <p:nvGrpSpPr>
          <p:cNvPr name="Group 32" id="32"/>
          <p:cNvGrpSpPr/>
          <p:nvPr/>
        </p:nvGrpSpPr>
        <p:grpSpPr>
          <a:xfrm rot="0">
            <a:off x="12971561" y="4362004"/>
            <a:ext cx="4324052" cy="2268141"/>
            <a:chOff x="0" y="0"/>
            <a:chExt cx="5765403" cy="3024188"/>
          </a:xfrm>
        </p:grpSpPr>
        <p:sp>
          <p:nvSpPr>
            <p:cNvPr name="Freeform 33" id="33"/>
            <p:cNvSpPr/>
            <p:nvPr/>
          </p:nvSpPr>
          <p:spPr>
            <a:xfrm flipH="false" flipV="false" rot="0">
              <a:off x="0" y="0"/>
              <a:ext cx="5765404" cy="3024188"/>
            </a:xfrm>
            <a:custGeom>
              <a:avLst/>
              <a:gdLst/>
              <a:ahLst/>
              <a:cxnLst/>
              <a:rect r="r" b="b" t="t" l="l"/>
              <a:pathLst>
                <a:path h="3024188" w="5765404">
                  <a:moveTo>
                    <a:pt x="0" y="0"/>
                  </a:moveTo>
                  <a:lnTo>
                    <a:pt x="5765404" y="0"/>
                  </a:lnTo>
                  <a:lnTo>
                    <a:pt x="5765404" y="3024188"/>
                  </a:lnTo>
                  <a:lnTo>
                    <a:pt x="0" y="3024188"/>
                  </a:lnTo>
                  <a:close/>
                </a:path>
              </a:pathLst>
            </a:custGeom>
            <a:solidFill>
              <a:srgbClr val="000000">
                <a:alpha val="0"/>
              </a:srgbClr>
            </a:solidFill>
          </p:spPr>
        </p:sp>
        <p:sp>
          <p:nvSpPr>
            <p:cNvPr name="TextBox 34" id="34"/>
            <p:cNvSpPr txBox="true"/>
            <p:nvPr/>
          </p:nvSpPr>
          <p:spPr>
            <a:xfrm>
              <a:off x="0" y="-95250"/>
              <a:ext cx="5765403" cy="3119438"/>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Quy tắc Boy Scout có thể ngăn chặn hiệu ứng cửa sổ vỡ bằng cách xử lý các vấn đề nhỏ trước khi chúng trở thành lớn.</a:t>
              </a:r>
            </a:p>
          </p:txBody>
        </p:sp>
      </p:grpSp>
      <p:grpSp>
        <p:nvGrpSpPr>
          <p:cNvPr name="Group 35" id="35"/>
          <p:cNvGrpSpPr/>
          <p:nvPr/>
        </p:nvGrpSpPr>
        <p:grpSpPr>
          <a:xfrm rot="0">
            <a:off x="992238" y="6949082"/>
            <a:ext cx="16303526" cy="1360885"/>
            <a:chOff x="0" y="0"/>
            <a:chExt cx="21738035" cy="1814513"/>
          </a:xfrm>
        </p:grpSpPr>
        <p:sp>
          <p:nvSpPr>
            <p:cNvPr name="Freeform 36" id="36"/>
            <p:cNvSpPr/>
            <p:nvPr/>
          </p:nvSpPr>
          <p:spPr>
            <a:xfrm flipH="false" flipV="false" rot="0">
              <a:off x="0" y="0"/>
              <a:ext cx="21738034" cy="1814513"/>
            </a:xfrm>
            <a:custGeom>
              <a:avLst/>
              <a:gdLst/>
              <a:ahLst/>
              <a:cxnLst/>
              <a:rect r="r" b="b" t="t" l="l"/>
              <a:pathLst>
                <a:path h="1814513" w="21738034">
                  <a:moveTo>
                    <a:pt x="0" y="0"/>
                  </a:moveTo>
                  <a:lnTo>
                    <a:pt x="21738034" y="0"/>
                  </a:lnTo>
                  <a:lnTo>
                    <a:pt x="21738034" y="1814513"/>
                  </a:lnTo>
                  <a:lnTo>
                    <a:pt x="0" y="1814513"/>
                  </a:lnTo>
                  <a:close/>
                </a:path>
              </a:pathLst>
            </a:custGeom>
            <a:solidFill>
              <a:srgbClr val="000000">
                <a:alpha val="0"/>
              </a:srgbClr>
            </a:solidFill>
          </p:spPr>
        </p:sp>
        <p:sp>
          <p:nvSpPr>
            <p:cNvPr name="TextBox 37" id="37"/>
            <p:cNvSpPr txBox="true"/>
            <p:nvPr/>
          </p:nvSpPr>
          <p:spPr>
            <a:xfrm>
              <a:off x="0" y="-95250"/>
              <a:ext cx="21738035" cy="1909763"/>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Chúng ta sẽ bắt đầu với lý thuyết cửa sổ vỡ, sau đó chuyển sang quy tắc Boy Scout và cuối cùng là mối quan hệ giữa chúng. Hãy cùng nhau khám phá cách áp dụng những nguyên tắc này để cải thiện chất lượng mã và năng suất làm việc.</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AFA">
                <a:alpha val="90196"/>
              </a:srgbClr>
            </a:solidFill>
          </p:spPr>
        </p:sp>
      </p:grpSp>
      <p:grpSp>
        <p:nvGrpSpPr>
          <p:cNvPr name="Group 5" id="5"/>
          <p:cNvGrpSpPr/>
          <p:nvPr/>
        </p:nvGrpSpPr>
        <p:grpSpPr>
          <a:xfrm rot="0">
            <a:off x="992238" y="1457176"/>
            <a:ext cx="8080772" cy="885974"/>
            <a:chOff x="0" y="0"/>
            <a:chExt cx="10774363" cy="1181298"/>
          </a:xfrm>
        </p:grpSpPr>
        <p:sp>
          <p:nvSpPr>
            <p:cNvPr name="Freeform 6" id="6"/>
            <p:cNvSpPr/>
            <p:nvPr/>
          </p:nvSpPr>
          <p:spPr>
            <a:xfrm flipH="false" flipV="false" rot="0">
              <a:off x="0" y="0"/>
              <a:ext cx="10774363" cy="1181298"/>
            </a:xfrm>
            <a:custGeom>
              <a:avLst/>
              <a:gdLst/>
              <a:ahLst/>
              <a:cxnLst/>
              <a:rect r="r" b="b" t="t" l="l"/>
              <a:pathLst>
                <a:path h="1181298" w="10774363">
                  <a:moveTo>
                    <a:pt x="0" y="0"/>
                  </a:moveTo>
                  <a:lnTo>
                    <a:pt x="10774363" y="0"/>
                  </a:lnTo>
                  <a:lnTo>
                    <a:pt x="10774363" y="1181298"/>
                  </a:lnTo>
                  <a:lnTo>
                    <a:pt x="0" y="1181298"/>
                  </a:lnTo>
                  <a:close/>
                </a:path>
              </a:pathLst>
            </a:custGeom>
            <a:solidFill>
              <a:srgbClr val="000000">
                <a:alpha val="0"/>
              </a:srgbClr>
            </a:solidFill>
          </p:spPr>
        </p:sp>
        <p:sp>
          <p:nvSpPr>
            <p:cNvPr name="TextBox 7" id="7"/>
            <p:cNvSpPr txBox="true"/>
            <p:nvPr/>
          </p:nvSpPr>
          <p:spPr>
            <a:xfrm>
              <a:off x="0" y="-38100"/>
              <a:ext cx="10774363" cy="1219398"/>
            </a:xfrm>
            <a:prstGeom prst="rect">
              <a:avLst/>
            </a:prstGeom>
          </p:spPr>
          <p:txBody>
            <a:bodyPr anchor="t" rtlCol="false" tIns="0" lIns="0" bIns="0" rIns="0"/>
            <a:lstStyle/>
            <a:p>
              <a:pPr algn="l">
                <a:lnSpc>
                  <a:spcPts val="6937"/>
                </a:lnSpc>
              </a:pPr>
              <a:r>
                <a:rPr lang="en-US" sz="5562" b="true">
                  <a:solidFill>
                    <a:srgbClr val="231971"/>
                  </a:solidFill>
                  <a:latin typeface="Roboto Bold"/>
                  <a:ea typeface="Roboto Bold"/>
                  <a:cs typeface="Roboto Bold"/>
                  <a:sym typeface="Roboto Bold"/>
                </a:rPr>
                <a:t>Lý Thuyết Cửa Sổ Vỡ</a:t>
              </a:r>
            </a:p>
          </p:txBody>
        </p:sp>
      </p:grpSp>
      <p:grpSp>
        <p:nvGrpSpPr>
          <p:cNvPr name="Group 8" id="8"/>
          <p:cNvGrpSpPr/>
          <p:nvPr/>
        </p:nvGrpSpPr>
        <p:grpSpPr>
          <a:xfrm rot="0">
            <a:off x="992238" y="2910185"/>
            <a:ext cx="16303526" cy="1360885"/>
            <a:chOff x="0" y="0"/>
            <a:chExt cx="21738035" cy="1814513"/>
          </a:xfrm>
        </p:grpSpPr>
        <p:sp>
          <p:nvSpPr>
            <p:cNvPr name="Freeform 9" id="9"/>
            <p:cNvSpPr/>
            <p:nvPr/>
          </p:nvSpPr>
          <p:spPr>
            <a:xfrm flipH="false" flipV="false" rot="0">
              <a:off x="0" y="0"/>
              <a:ext cx="21738034" cy="1814513"/>
            </a:xfrm>
            <a:custGeom>
              <a:avLst/>
              <a:gdLst/>
              <a:ahLst/>
              <a:cxnLst/>
              <a:rect r="r" b="b" t="t" l="l"/>
              <a:pathLst>
                <a:path h="1814513" w="21738034">
                  <a:moveTo>
                    <a:pt x="0" y="0"/>
                  </a:moveTo>
                  <a:lnTo>
                    <a:pt x="21738034" y="0"/>
                  </a:lnTo>
                  <a:lnTo>
                    <a:pt x="21738034" y="1814513"/>
                  </a:lnTo>
                  <a:lnTo>
                    <a:pt x="0" y="1814513"/>
                  </a:lnTo>
                  <a:close/>
                </a:path>
              </a:pathLst>
            </a:custGeom>
            <a:solidFill>
              <a:srgbClr val="000000">
                <a:alpha val="0"/>
              </a:srgbClr>
            </a:solidFill>
          </p:spPr>
        </p:sp>
        <p:sp>
          <p:nvSpPr>
            <p:cNvPr name="TextBox 10" id="10"/>
            <p:cNvSpPr txBox="true"/>
            <p:nvPr/>
          </p:nvSpPr>
          <p:spPr>
            <a:xfrm>
              <a:off x="0" y="-95250"/>
              <a:ext cx="21738035" cy="1909763"/>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Lý thuyết cửa sổ vỡ cho rằng các dấu hiệu rối loạn và bỏ bê có thể dẫn đến tội phạm nghiêm trọng hơn. Trong kỹ thuật phần mềm, nếu các vấn đề nhỏ không được giải quyết, chúng có thể dẫn đến sự suy giảm tổng thể trong chất lượng mã nguồn.</a:t>
              </a:r>
            </a:p>
          </p:txBody>
        </p:sp>
      </p:grpSp>
      <p:grpSp>
        <p:nvGrpSpPr>
          <p:cNvPr name="Group 11" id="11"/>
          <p:cNvGrpSpPr/>
          <p:nvPr/>
        </p:nvGrpSpPr>
        <p:grpSpPr>
          <a:xfrm rot="0">
            <a:off x="992238" y="4590009"/>
            <a:ext cx="16303526" cy="1360885"/>
            <a:chOff x="0" y="0"/>
            <a:chExt cx="21738035" cy="1814513"/>
          </a:xfrm>
        </p:grpSpPr>
        <p:sp>
          <p:nvSpPr>
            <p:cNvPr name="Freeform 12" id="12"/>
            <p:cNvSpPr/>
            <p:nvPr/>
          </p:nvSpPr>
          <p:spPr>
            <a:xfrm flipH="false" flipV="false" rot="0">
              <a:off x="0" y="0"/>
              <a:ext cx="21738034" cy="1814513"/>
            </a:xfrm>
            <a:custGeom>
              <a:avLst/>
              <a:gdLst/>
              <a:ahLst/>
              <a:cxnLst/>
              <a:rect r="r" b="b" t="t" l="l"/>
              <a:pathLst>
                <a:path h="1814513" w="21738034">
                  <a:moveTo>
                    <a:pt x="0" y="0"/>
                  </a:moveTo>
                  <a:lnTo>
                    <a:pt x="21738034" y="0"/>
                  </a:lnTo>
                  <a:lnTo>
                    <a:pt x="21738034" y="1814513"/>
                  </a:lnTo>
                  <a:lnTo>
                    <a:pt x="0" y="1814513"/>
                  </a:lnTo>
                  <a:close/>
                </a:path>
              </a:pathLst>
            </a:custGeom>
            <a:solidFill>
              <a:srgbClr val="000000">
                <a:alpha val="0"/>
              </a:srgbClr>
            </a:solidFill>
          </p:spPr>
        </p:sp>
        <p:sp>
          <p:nvSpPr>
            <p:cNvPr name="TextBox 13" id="13"/>
            <p:cNvSpPr txBox="true"/>
            <p:nvPr/>
          </p:nvSpPr>
          <p:spPr>
            <a:xfrm>
              <a:off x="0" y="-95250"/>
              <a:ext cx="21738035" cy="1909763"/>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Điều này làm cho mã khó bảo trì hơn, tăng khả năng xảy ra lỗi lớn và phức tạp hơn cho các nhà phát triển mới. Vì vậy, việc giải quyết các vấn đề nhỏ là rất quan trọng để duy trì chất lượng mã.</a:t>
              </a:r>
            </a:p>
          </p:txBody>
        </p:sp>
      </p:grpSp>
      <p:grpSp>
        <p:nvGrpSpPr>
          <p:cNvPr name="Group 14" id="14"/>
          <p:cNvGrpSpPr/>
          <p:nvPr/>
        </p:nvGrpSpPr>
        <p:grpSpPr>
          <a:xfrm rot="0">
            <a:off x="987475" y="6265069"/>
            <a:ext cx="5254973" cy="2569517"/>
            <a:chOff x="0" y="0"/>
            <a:chExt cx="7006630" cy="3426023"/>
          </a:xfrm>
        </p:grpSpPr>
        <p:sp>
          <p:nvSpPr>
            <p:cNvPr name="Freeform 15" id="15"/>
            <p:cNvSpPr/>
            <p:nvPr/>
          </p:nvSpPr>
          <p:spPr>
            <a:xfrm flipH="false" flipV="false" rot="0">
              <a:off x="6350" y="6350"/>
              <a:ext cx="6993890" cy="3413252"/>
            </a:xfrm>
            <a:custGeom>
              <a:avLst/>
              <a:gdLst/>
              <a:ahLst/>
              <a:cxnLst/>
              <a:rect r="r" b="b" t="t" l="l"/>
              <a:pathLst>
                <a:path h="3413252" w="6993890">
                  <a:moveTo>
                    <a:pt x="0" y="158750"/>
                  </a:moveTo>
                  <a:cubicBezTo>
                    <a:pt x="0" y="71120"/>
                    <a:pt x="71247" y="0"/>
                    <a:pt x="159131" y="0"/>
                  </a:cubicBezTo>
                  <a:lnTo>
                    <a:pt x="6834886" y="0"/>
                  </a:lnTo>
                  <a:cubicBezTo>
                    <a:pt x="6922643" y="0"/>
                    <a:pt x="6993890" y="71120"/>
                    <a:pt x="6993890" y="158750"/>
                  </a:cubicBezTo>
                  <a:lnTo>
                    <a:pt x="6993890" y="3254502"/>
                  </a:lnTo>
                  <a:cubicBezTo>
                    <a:pt x="6993890" y="3342259"/>
                    <a:pt x="6922643" y="3413252"/>
                    <a:pt x="6834759" y="3413252"/>
                  </a:cubicBezTo>
                  <a:lnTo>
                    <a:pt x="159131" y="3413252"/>
                  </a:lnTo>
                  <a:cubicBezTo>
                    <a:pt x="71247" y="3413252"/>
                    <a:pt x="0" y="3342132"/>
                    <a:pt x="0" y="3254502"/>
                  </a:cubicBezTo>
                  <a:close/>
                </a:path>
              </a:pathLst>
            </a:custGeom>
            <a:solidFill>
              <a:srgbClr val="E9E6FA"/>
            </a:solidFill>
          </p:spPr>
        </p:sp>
        <p:sp>
          <p:nvSpPr>
            <p:cNvPr name="Freeform 16" id="16"/>
            <p:cNvSpPr/>
            <p:nvPr/>
          </p:nvSpPr>
          <p:spPr>
            <a:xfrm flipH="false" flipV="false" rot="0">
              <a:off x="0" y="0"/>
              <a:ext cx="7006717" cy="3425952"/>
            </a:xfrm>
            <a:custGeom>
              <a:avLst/>
              <a:gdLst/>
              <a:ahLst/>
              <a:cxnLst/>
              <a:rect r="r" b="b" t="t" l="l"/>
              <a:pathLst>
                <a:path h="3425952" w="7006717">
                  <a:moveTo>
                    <a:pt x="0" y="165100"/>
                  </a:moveTo>
                  <a:cubicBezTo>
                    <a:pt x="0" y="73914"/>
                    <a:pt x="74041" y="0"/>
                    <a:pt x="165481" y="0"/>
                  </a:cubicBezTo>
                  <a:lnTo>
                    <a:pt x="6841236" y="0"/>
                  </a:lnTo>
                  <a:lnTo>
                    <a:pt x="6841236" y="6350"/>
                  </a:lnTo>
                  <a:lnTo>
                    <a:pt x="6841236" y="0"/>
                  </a:lnTo>
                  <a:cubicBezTo>
                    <a:pt x="6932549" y="0"/>
                    <a:pt x="7006717" y="73914"/>
                    <a:pt x="7006717" y="165100"/>
                  </a:cubicBezTo>
                  <a:lnTo>
                    <a:pt x="7000367" y="165100"/>
                  </a:lnTo>
                  <a:lnTo>
                    <a:pt x="7006717" y="165100"/>
                  </a:lnTo>
                  <a:lnTo>
                    <a:pt x="7006717" y="3260852"/>
                  </a:lnTo>
                  <a:lnTo>
                    <a:pt x="7000367" y="3260852"/>
                  </a:lnTo>
                  <a:lnTo>
                    <a:pt x="7006717" y="3260852"/>
                  </a:lnTo>
                  <a:cubicBezTo>
                    <a:pt x="7006717" y="3352038"/>
                    <a:pt x="6932676" y="3425952"/>
                    <a:pt x="6841236" y="3425952"/>
                  </a:cubicBezTo>
                  <a:lnTo>
                    <a:pt x="6841236" y="3419602"/>
                  </a:lnTo>
                  <a:lnTo>
                    <a:pt x="6841236" y="3425952"/>
                  </a:lnTo>
                  <a:lnTo>
                    <a:pt x="165481" y="3425952"/>
                  </a:lnTo>
                  <a:lnTo>
                    <a:pt x="165481" y="3419602"/>
                  </a:lnTo>
                  <a:lnTo>
                    <a:pt x="165481" y="3425952"/>
                  </a:lnTo>
                  <a:cubicBezTo>
                    <a:pt x="74168" y="3425952"/>
                    <a:pt x="0" y="3352038"/>
                    <a:pt x="0" y="3260852"/>
                  </a:cubicBezTo>
                  <a:lnTo>
                    <a:pt x="0" y="165100"/>
                  </a:lnTo>
                  <a:lnTo>
                    <a:pt x="6350" y="165100"/>
                  </a:lnTo>
                  <a:lnTo>
                    <a:pt x="0" y="165100"/>
                  </a:lnTo>
                  <a:moveTo>
                    <a:pt x="12700" y="165100"/>
                  </a:moveTo>
                  <a:lnTo>
                    <a:pt x="12700" y="3260852"/>
                  </a:lnTo>
                  <a:lnTo>
                    <a:pt x="6350" y="3260852"/>
                  </a:lnTo>
                  <a:lnTo>
                    <a:pt x="12700" y="3260852"/>
                  </a:lnTo>
                  <a:cubicBezTo>
                    <a:pt x="12700" y="3345053"/>
                    <a:pt x="81026" y="3413252"/>
                    <a:pt x="165481" y="3413252"/>
                  </a:cubicBezTo>
                  <a:lnTo>
                    <a:pt x="6841236" y="3413252"/>
                  </a:lnTo>
                  <a:cubicBezTo>
                    <a:pt x="6925564" y="3413252"/>
                    <a:pt x="6994017" y="3345053"/>
                    <a:pt x="6994017" y="3260852"/>
                  </a:cubicBezTo>
                  <a:lnTo>
                    <a:pt x="6994017" y="165100"/>
                  </a:lnTo>
                  <a:cubicBezTo>
                    <a:pt x="6994017" y="80899"/>
                    <a:pt x="6925691" y="12700"/>
                    <a:pt x="6841236" y="12700"/>
                  </a:cubicBezTo>
                  <a:lnTo>
                    <a:pt x="165481" y="12700"/>
                  </a:lnTo>
                  <a:lnTo>
                    <a:pt x="165481" y="6350"/>
                  </a:lnTo>
                  <a:lnTo>
                    <a:pt x="165481" y="12700"/>
                  </a:lnTo>
                  <a:cubicBezTo>
                    <a:pt x="81026" y="12700"/>
                    <a:pt x="12700" y="80899"/>
                    <a:pt x="12700" y="165100"/>
                  </a:cubicBezTo>
                  <a:close/>
                </a:path>
              </a:pathLst>
            </a:custGeom>
            <a:solidFill>
              <a:srgbClr val="BDB8DF"/>
            </a:solidFill>
          </p:spPr>
        </p:sp>
      </p:grpSp>
      <p:grpSp>
        <p:nvGrpSpPr>
          <p:cNvPr name="Group 17" id="17"/>
          <p:cNvGrpSpPr/>
          <p:nvPr/>
        </p:nvGrpSpPr>
        <p:grpSpPr>
          <a:xfrm rot="0">
            <a:off x="1285280" y="6562874"/>
            <a:ext cx="3544044" cy="442912"/>
            <a:chOff x="0" y="0"/>
            <a:chExt cx="4725392" cy="590550"/>
          </a:xfrm>
        </p:grpSpPr>
        <p:sp>
          <p:nvSpPr>
            <p:cNvPr name="Freeform 18" id="18"/>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19" id="19"/>
            <p:cNvSpPr txBox="true"/>
            <p:nvPr/>
          </p:nvSpPr>
          <p:spPr>
            <a:xfrm>
              <a:off x="0" y="-28575"/>
              <a:ext cx="4725392" cy="619125"/>
            </a:xfrm>
            <a:prstGeom prst="rect">
              <a:avLst/>
            </a:prstGeom>
          </p:spPr>
          <p:txBody>
            <a:bodyPr anchor="t" rtlCol="false" tIns="0" lIns="0" bIns="0" rIns="0"/>
            <a:lstStyle/>
            <a:p>
              <a:pPr algn="l">
                <a:lnSpc>
                  <a:spcPts val="3437"/>
                </a:lnSpc>
              </a:pPr>
              <a:r>
                <a:rPr lang="en-US" sz="2750" b="true">
                  <a:solidFill>
                    <a:srgbClr val="2A2742"/>
                  </a:solidFill>
                  <a:latin typeface="Roboto Bold"/>
                  <a:ea typeface="Roboto Bold"/>
                  <a:cs typeface="Roboto Bold"/>
                  <a:sym typeface="Roboto Bold"/>
                </a:rPr>
                <a:t>Khó bảo trì</a:t>
              </a:r>
            </a:p>
          </p:txBody>
        </p:sp>
      </p:grpSp>
      <p:grpSp>
        <p:nvGrpSpPr>
          <p:cNvPr name="Group 20" id="20"/>
          <p:cNvGrpSpPr/>
          <p:nvPr/>
        </p:nvGrpSpPr>
        <p:grpSpPr>
          <a:xfrm rot="0">
            <a:off x="1285280" y="7175897"/>
            <a:ext cx="4659362" cy="1360885"/>
            <a:chOff x="0" y="0"/>
            <a:chExt cx="6212483" cy="1814513"/>
          </a:xfrm>
        </p:grpSpPr>
        <p:sp>
          <p:nvSpPr>
            <p:cNvPr name="Freeform 21" id="21"/>
            <p:cNvSpPr/>
            <p:nvPr/>
          </p:nvSpPr>
          <p:spPr>
            <a:xfrm flipH="false" flipV="false" rot="0">
              <a:off x="0" y="0"/>
              <a:ext cx="6212483" cy="1814513"/>
            </a:xfrm>
            <a:custGeom>
              <a:avLst/>
              <a:gdLst/>
              <a:ahLst/>
              <a:cxnLst/>
              <a:rect r="r" b="b" t="t" l="l"/>
              <a:pathLst>
                <a:path h="1814513" w="6212483">
                  <a:moveTo>
                    <a:pt x="0" y="0"/>
                  </a:moveTo>
                  <a:lnTo>
                    <a:pt x="6212483" y="0"/>
                  </a:lnTo>
                  <a:lnTo>
                    <a:pt x="6212483" y="1814513"/>
                  </a:lnTo>
                  <a:lnTo>
                    <a:pt x="0" y="1814513"/>
                  </a:lnTo>
                  <a:close/>
                </a:path>
              </a:pathLst>
            </a:custGeom>
            <a:solidFill>
              <a:srgbClr val="000000">
                <a:alpha val="0"/>
              </a:srgbClr>
            </a:solidFill>
          </p:spPr>
        </p:sp>
        <p:sp>
          <p:nvSpPr>
            <p:cNvPr name="TextBox 22" id="22"/>
            <p:cNvSpPr txBox="true"/>
            <p:nvPr/>
          </p:nvSpPr>
          <p:spPr>
            <a:xfrm>
              <a:off x="0" y="-95250"/>
              <a:ext cx="6212483" cy="1909763"/>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Mã trở nên khó bảo trì hơn khi các vấn đề nhỏ không được giải quyết.</a:t>
              </a:r>
            </a:p>
          </p:txBody>
        </p:sp>
      </p:grpSp>
      <p:grpSp>
        <p:nvGrpSpPr>
          <p:cNvPr name="Group 23" id="23"/>
          <p:cNvGrpSpPr/>
          <p:nvPr/>
        </p:nvGrpSpPr>
        <p:grpSpPr>
          <a:xfrm rot="0">
            <a:off x="6516440" y="6265069"/>
            <a:ext cx="5254973" cy="2569517"/>
            <a:chOff x="0" y="0"/>
            <a:chExt cx="7006630" cy="3426023"/>
          </a:xfrm>
        </p:grpSpPr>
        <p:sp>
          <p:nvSpPr>
            <p:cNvPr name="Freeform 24" id="24"/>
            <p:cNvSpPr/>
            <p:nvPr/>
          </p:nvSpPr>
          <p:spPr>
            <a:xfrm flipH="false" flipV="false" rot="0">
              <a:off x="6350" y="6350"/>
              <a:ext cx="6993890" cy="3413252"/>
            </a:xfrm>
            <a:custGeom>
              <a:avLst/>
              <a:gdLst/>
              <a:ahLst/>
              <a:cxnLst/>
              <a:rect r="r" b="b" t="t" l="l"/>
              <a:pathLst>
                <a:path h="3413252" w="6993890">
                  <a:moveTo>
                    <a:pt x="0" y="158750"/>
                  </a:moveTo>
                  <a:cubicBezTo>
                    <a:pt x="0" y="71120"/>
                    <a:pt x="71247" y="0"/>
                    <a:pt x="159131" y="0"/>
                  </a:cubicBezTo>
                  <a:lnTo>
                    <a:pt x="6834886" y="0"/>
                  </a:lnTo>
                  <a:cubicBezTo>
                    <a:pt x="6922643" y="0"/>
                    <a:pt x="6993890" y="71120"/>
                    <a:pt x="6993890" y="158750"/>
                  </a:cubicBezTo>
                  <a:lnTo>
                    <a:pt x="6993890" y="3254502"/>
                  </a:lnTo>
                  <a:cubicBezTo>
                    <a:pt x="6993890" y="3342259"/>
                    <a:pt x="6922643" y="3413252"/>
                    <a:pt x="6834759" y="3413252"/>
                  </a:cubicBezTo>
                  <a:lnTo>
                    <a:pt x="159131" y="3413252"/>
                  </a:lnTo>
                  <a:cubicBezTo>
                    <a:pt x="71247" y="3413252"/>
                    <a:pt x="0" y="3342132"/>
                    <a:pt x="0" y="3254502"/>
                  </a:cubicBezTo>
                  <a:close/>
                </a:path>
              </a:pathLst>
            </a:custGeom>
            <a:solidFill>
              <a:srgbClr val="E9E6FA"/>
            </a:solidFill>
          </p:spPr>
        </p:sp>
        <p:sp>
          <p:nvSpPr>
            <p:cNvPr name="Freeform 25" id="25"/>
            <p:cNvSpPr/>
            <p:nvPr/>
          </p:nvSpPr>
          <p:spPr>
            <a:xfrm flipH="false" flipV="false" rot="0">
              <a:off x="0" y="0"/>
              <a:ext cx="7006717" cy="3425952"/>
            </a:xfrm>
            <a:custGeom>
              <a:avLst/>
              <a:gdLst/>
              <a:ahLst/>
              <a:cxnLst/>
              <a:rect r="r" b="b" t="t" l="l"/>
              <a:pathLst>
                <a:path h="3425952" w="7006717">
                  <a:moveTo>
                    <a:pt x="0" y="165100"/>
                  </a:moveTo>
                  <a:cubicBezTo>
                    <a:pt x="0" y="73914"/>
                    <a:pt x="74041" y="0"/>
                    <a:pt x="165481" y="0"/>
                  </a:cubicBezTo>
                  <a:lnTo>
                    <a:pt x="6841236" y="0"/>
                  </a:lnTo>
                  <a:lnTo>
                    <a:pt x="6841236" y="6350"/>
                  </a:lnTo>
                  <a:lnTo>
                    <a:pt x="6841236" y="0"/>
                  </a:lnTo>
                  <a:cubicBezTo>
                    <a:pt x="6932549" y="0"/>
                    <a:pt x="7006717" y="73914"/>
                    <a:pt x="7006717" y="165100"/>
                  </a:cubicBezTo>
                  <a:lnTo>
                    <a:pt x="7000367" y="165100"/>
                  </a:lnTo>
                  <a:lnTo>
                    <a:pt x="7006717" y="165100"/>
                  </a:lnTo>
                  <a:lnTo>
                    <a:pt x="7006717" y="3260852"/>
                  </a:lnTo>
                  <a:lnTo>
                    <a:pt x="7000367" y="3260852"/>
                  </a:lnTo>
                  <a:lnTo>
                    <a:pt x="7006717" y="3260852"/>
                  </a:lnTo>
                  <a:cubicBezTo>
                    <a:pt x="7006717" y="3352038"/>
                    <a:pt x="6932676" y="3425952"/>
                    <a:pt x="6841236" y="3425952"/>
                  </a:cubicBezTo>
                  <a:lnTo>
                    <a:pt x="6841236" y="3419602"/>
                  </a:lnTo>
                  <a:lnTo>
                    <a:pt x="6841236" y="3425952"/>
                  </a:lnTo>
                  <a:lnTo>
                    <a:pt x="165481" y="3425952"/>
                  </a:lnTo>
                  <a:lnTo>
                    <a:pt x="165481" y="3419602"/>
                  </a:lnTo>
                  <a:lnTo>
                    <a:pt x="165481" y="3425952"/>
                  </a:lnTo>
                  <a:cubicBezTo>
                    <a:pt x="74168" y="3425952"/>
                    <a:pt x="0" y="3352038"/>
                    <a:pt x="0" y="3260852"/>
                  </a:cubicBezTo>
                  <a:lnTo>
                    <a:pt x="0" y="165100"/>
                  </a:lnTo>
                  <a:lnTo>
                    <a:pt x="6350" y="165100"/>
                  </a:lnTo>
                  <a:lnTo>
                    <a:pt x="0" y="165100"/>
                  </a:lnTo>
                  <a:moveTo>
                    <a:pt x="12700" y="165100"/>
                  </a:moveTo>
                  <a:lnTo>
                    <a:pt x="12700" y="3260852"/>
                  </a:lnTo>
                  <a:lnTo>
                    <a:pt x="6350" y="3260852"/>
                  </a:lnTo>
                  <a:lnTo>
                    <a:pt x="12700" y="3260852"/>
                  </a:lnTo>
                  <a:cubicBezTo>
                    <a:pt x="12700" y="3345053"/>
                    <a:pt x="81026" y="3413252"/>
                    <a:pt x="165481" y="3413252"/>
                  </a:cubicBezTo>
                  <a:lnTo>
                    <a:pt x="6841236" y="3413252"/>
                  </a:lnTo>
                  <a:cubicBezTo>
                    <a:pt x="6925564" y="3413252"/>
                    <a:pt x="6994017" y="3345053"/>
                    <a:pt x="6994017" y="3260852"/>
                  </a:cubicBezTo>
                  <a:lnTo>
                    <a:pt x="6994017" y="165100"/>
                  </a:lnTo>
                  <a:cubicBezTo>
                    <a:pt x="6994017" y="80899"/>
                    <a:pt x="6925691" y="12700"/>
                    <a:pt x="6841236" y="12700"/>
                  </a:cubicBezTo>
                  <a:lnTo>
                    <a:pt x="165481" y="12700"/>
                  </a:lnTo>
                  <a:lnTo>
                    <a:pt x="165481" y="6350"/>
                  </a:lnTo>
                  <a:lnTo>
                    <a:pt x="165481" y="12700"/>
                  </a:lnTo>
                  <a:cubicBezTo>
                    <a:pt x="81026" y="12700"/>
                    <a:pt x="12700" y="80899"/>
                    <a:pt x="12700" y="165100"/>
                  </a:cubicBezTo>
                  <a:close/>
                </a:path>
              </a:pathLst>
            </a:custGeom>
            <a:solidFill>
              <a:srgbClr val="BDB8DF"/>
            </a:solidFill>
          </p:spPr>
        </p:sp>
      </p:grpSp>
      <p:grpSp>
        <p:nvGrpSpPr>
          <p:cNvPr name="Group 26" id="26"/>
          <p:cNvGrpSpPr/>
          <p:nvPr/>
        </p:nvGrpSpPr>
        <p:grpSpPr>
          <a:xfrm rot="0">
            <a:off x="6814245" y="6562874"/>
            <a:ext cx="3544044" cy="442912"/>
            <a:chOff x="0" y="0"/>
            <a:chExt cx="4725392" cy="590550"/>
          </a:xfrm>
        </p:grpSpPr>
        <p:sp>
          <p:nvSpPr>
            <p:cNvPr name="Freeform 27" id="27"/>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8" id="28"/>
            <p:cNvSpPr txBox="true"/>
            <p:nvPr/>
          </p:nvSpPr>
          <p:spPr>
            <a:xfrm>
              <a:off x="0" y="-28575"/>
              <a:ext cx="4725392" cy="619125"/>
            </a:xfrm>
            <a:prstGeom prst="rect">
              <a:avLst/>
            </a:prstGeom>
          </p:spPr>
          <p:txBody>
            <a:bodyPr anchor="t" rtlCol="false" tIns="0" lIns="0" bIns="0" rIns="0"/>
            <a:lstStyle/>
            <a:p>
              <a:pPr algn="l">
                <a:lnSpc>
                  <a:spcPts val="3437"/>
                </a:lnSpc>
              </a:pPr>
              <a:r>
                <a:rPr lang="en-US" sz="2750" b="true">
                  <a:solidFill>
                    <a:srgbClr val="2A2742"/>
                  </a:solidFill>
                  <a:latin typeface="Roboto Bold"/>
                  <a:ea typeface="Roboto Bold"/>
                  <a:cs typeface="Roboto Bold"/>
                  <a:sym typeface="Roboto Bold"/>
                </a:rPr>
                <a:t>Tăng lỗi</a:t>
              </a:r>
            </a:p>
          </p:txBody>
        </p:sp>
      </p:grpSp>
      <p:grpSp>
        <p:nvGrpSpPr>
          <p:cNvPr name="Group 29" id="29"/>
          <p:cNvGrpSpPr/>
          <p:nvPr/>
        </p:nvGrpSpPr>
        <p:grpSpPr>
          <a:xfrm rot="0">
            <a:off x="6814245" y="7175897"/>
            <a:ext cx="4659362" cy="1360885"/>
            <a:chOff x="0" y="0"/>
            <a:chExt cx="6212483" cy="1814513"/>
          </a:xfrm>
        </p:grpSpPr>
        <p:sp>
          <p:nvSpPr>
            <p:cNvPr name="Freeform 30" id="30"/>
            <p:cNvSpPr/>
            <p:nvPr/>
          </p:nvSpPr>
          <p:spPr>
            <a:xfrm flipH="false" flipV="false" rot="0">
              <a:off x="0" y="0"/>
              <a:ext cx="6212483" cy="1814513"/>
            </a:xfrm>
            <a:custGeom>
              <a:avLst/>
              <a:gdLst/>
              <a:ahLst/>
              <a:cxnLst/>
              <a:rect r="r" b="b" t="t" l="l"/>
              <a:pathLst>
                <a:path h="1814513" w="6212483">
                  <a:moveTo>
                    <a:pt x="0" y="0"/>
                  </a:moveTo>
                  <a:lnTo>
                    <a:pt x="6212483" y="0"/>
                  </a:lnTo>
                  <a:lnTo>
                    <a:pt x="6212483" y="1814513"/>
                  </a:lnTo>
                  <a:lnTo>
                    <a:pt x="0" y="1814513"/>
                  </a:lnTo>
                  <a:close/>
                </a:path>
              </a:pathLst>
            </a:custGeom>
            <a:solidFill>
              <a:srgbClr val="000000">
                <a:alpha val="0"/>
              </a:srgbClr>
            </a:solidFill>
          </p:spPr>
        </p:sp>
        <p:sp>
          <p:nvSpPr>
            <p:cNvPr name="TextBox 31" id="31"/>
            <p:cNvSpPr txBox="true"/>
            <p:nvPr/>
          </p:nvSpPr>
          <p:spPr>
            <a:xfrm>
              <a:off x="0" y="-95250"/>
              <a:ext cx="6212483" cy="1909763"/>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Khả năng xảy ra lỗi lớn tăng lên khi chất lượng mã giảm.</a:t>
              </a:r>
            </a:p>
          </p:txBody>
        </p:sp>
      </p:grpSp>
      <p:grpSp>
        <p:nvGrpSpPr>
          <p:cNvPr name="Group 32" id="32"/>
          <p:cNvGrpSpPr/>
          <p:nvPr/>
        </p:nvGrpSpPr>
        <p:grpSpPr>
          <a:xfrm rot="0">
            <a:off x="12045404" y="6265069"/>
            <a:ext cx="5254973" cy="2569517"/>
            <a:chOff x="0" y="0"/>
            <a:chExt cx="7006630" cy="3426023"/>
          </a:xfrm>
        </p:grpSpPr>
        <p:sp>
          <p:nvSpPr>
            <p:cNvPr name="Freeform 33" id="33"/>
            <p:cNvSpPr/>
            <p:nvPr/>
          </p:nvSpPr>
          <p:spPr>
            <a:xfrm flipH="false" flipV="false" rot="0">
              <a:off x="6350" y="6350"/>
              <a:ext cx="6993890" cy="3413252"/>
            </a:xfrm>
            <a:custGeom>
              <a:avLst/>
              <a:gdLst/>
              <a:ahLst/>
              <a:cxnLst/>
              <a:rect r="r" b="b" t="t" l="l"/>
              <a:pathLst>
                <a:path h="3413252" w="6993890">
                  <a:moveTo>
                    <a:pt x="0" y="158750"/>
                  </a:moveTo>
                  <a:cubicBezTo>
                    <a:pt x="0" y="71120"/>
                    <a:pt x="71247" y="0"/>
                    <a:pt x="159131" y="0"/>
                  </a:cubicBezTo>
                  <a:lnTo>
                    <a:pt x="6834886" y="0"/>
                  </a:lnTo>
                  <a:cubicBezTo>
                    <a:pt x="6922643" y="0"/>
                    <a:pt x="6993890" y="71120"/>
                    <a:pt x="6993890" y="158750"/>
                  </a:cubicBezTo>
                  <a:lnTo>
                    <a:pt x="6993890" y="3254502"/>
                  </a:lnTo>
                  <a:cubicBezTo>
                    <a:pt x="6993890" y="3342259"/>
                    <a:pt x="6922643" y="3413252"/>
                    <a:pt x="6834759" y="3413252"/>
                  </a:cubicBezTo>
                  <a:lnTo>
                    <a:pt x="159131" y="3413252"/>
                  </a:lnTo>
                  <a:cubicBezTo>
                    <a:pt x="71247" y="3413252"/>
                    <a:pt x="0" y="3342132"/>
                    <a:pt x="0" y="3254502"/>
                  </a:cubicBezTo>
                  <a:close/>
                </a:path>
              </a:pathLst>
            </a:custGeom>
            <a:solidFill>
              <a:srgbClr val="E9E6FA"/>
            </a:solidFill>
          </p:spPr>
        </p:sp>
        <p:sp>
          <p:nvSpPr>
            <p:cNvPr name="Freeform 34" id="34"/>
            <p:cNvSpPr/>
            <p:nvPr/>
          </p:nvSpPr>
          <p:spPr>
            <a:xfrm flipH="false" flipV="false" rot="0">
              <a:off x="0" y="0"/>
              <a:ext cx="7006717" cy="3425952"/>
            </a:xfrm>
            <a:custGeom>
              <a:avLst/>
              <a:gdLst/>
              <a:ahLst/>
              <a:cxnLst/>
              <a:rect r="r" b="b" t="t" l="l"/>
              <a:pathLst>
                <a:path h="3425952" w="7006717">
                  <a:moveTo>
                    <a:pt x="0" y="165100"/>
                  </a:moveTo>
                  <a:cubicBezTo>
                    <a:pt x="0" y="73914"/>
                    <a:pt x="74041" y="0"/>
                    <a:pt x="165481" y="0"/>
                  </a:cubicBezTo>
                  <a:lnTo>
                    <a:pt x="6841236" y="0"/>
                  </a:lnTo>
                  <a:lnTo>
                    <a:pt x="6841236" y="6350"/>
                  </a:lnTo>
                  <a:lnTo>
                    <a:pt x="6841236" y="0"/>
                  </a:lnTo>
                  <a:cubicBezTo>
                    <a:pt x="6932549" y="0"/>
                    <a:pt x="7006717" y="73914"/>
                    <a:pt x="7006717" y="165100"/>
                  </a:cubicBezTo>
                  <a:lnTo>
                    <a:pt x="7000367" y="165100"/>
                  </a:lnTo>
                  <a:lnTo>
                    <a:pt x="7006717" y="165100"/>
                  </a:lnTo>
                  <a:lnTo>
                    <a:pt x="7006717" y="3260852"/>
                  </a:lnTo>
                  <a:lnTo>
                    <a:pt x="7000367" y="3260852"/>
                  </a:lnTo>
                  <a:lnTo>
                    <a:pt x="7006717" y="3260852"/>
                  </a:lnTo>
                  <a:cubicBezTo>
                    <a:pt x="7006717" y="3352038"/>
                    <a:pt x="6932676" y="3425952"/>
                    <a:pt x="6841236" y="3425952"/>
                  </a:cubicBezTo>
                  <a:lnTo>
                    <a:pt x="6841236" y="3419602"/>
                  </a:lnTo>
                  <a:lnTo>
                    <a:pt x="6841236" y="3425952"/>
                  </a:lnTo>
                  <a:lnTo>
                    <a:pt x="165481" y="3425952"/>
                  </a:lnTo>
                  <a:lnTo>
                    <a:pt x="165481" y="3419602"/>
                  </a:lnTo>
                  <a:lnTo>
                    <a:pt x="165481" y="3425952"/>
                  </a:lnTo>
                  <a:cubicBezTo>
                    <a:pt x="74168" y="3425952"/>
                    <a:pt x="0" y="3352038"/>
                    <a:pt x="0" y="3260852"/>
                  </a:cubicBezTo>
                  <a:lnTo>
                    <a:pt x="0" y="165100"/>
                  </a:lnTo>
                  <a:lnTo>
                    <a:pt x="6350" y="165100"/>
                  </a:lnTo>
                  <a:lnTo>
                    <a:pt x="0" y="165100"/>
                  </a:lnTo>
                  <a:moveTo>
                    <a:pt x="12700" y="165100"/>
                  </a:moveTo>
                  <a:lnTo>
                    <a:pt x="12700" y="3260852"/>
                  </a:lnTo>
                  <a:lnTo>
                    <a:pt x="6350" y="3260852"/>
                  </a:lnTo>
                  <a:lnTo>
                    <a:pt x="12700" y="3260852"/>
                  </a:lnTo>
                  <a:cubicBezTo>
                    <a:pt x="12700" y="3345053"/>
                    <a:pt x="81026" y="3413252"/>
                    <a:pt x="165481" y="3413252"/>
                  </a:cubicBezTo>
                  <a:lnTo>
                    <a:pt x="6841236" y="3413252"/>
                  </a:lnTo>
                  <a:cubicBezTo>
                    <a:pt x="6925564" y="3413252"/>
                    <a:pt x="6994017" y="3345053"/>
                    <a:pt x="6994017" y="3260852"/>
                  </a:cubicBezTo>
                  <a:lnTo>
                    <a:pt x="6994017" y="165100"/>
                  </a:lnTo>
                  <a:cubicBezTo>
                    <a:pt x="6994017" y="80899"/>
                    <a:pt x="6925691" y="12700"/>
                    <a:pt x="6841236" y="12700"/>
                  </a:cubicBezTo>
                  <a:lnTo>
                    <a:pt x="165481" y="12700"/>
                  </a:lnTo>
                  <a:lnTo>
                    <a:pt x="165481" y="6350"/>
                  </a:lnTo>
                  <a:lnTo>
                    <a:pt x="165481" y="12700"/>
                  </a:lnTo>
                  <a:cubicBezTo>
                    <a:pt x="81026" y="12700"/>
                    <a:pt x="12700" y="80899"/>
                    <a:pt x="12700" y="165100"/>
                  </a:cubicBezTo>
                  <a:close/>
                </a:path>
              </a:pathLst>
            </a:custGeom>
            <a:solidFill>
              <a:srgbClr val="BDB8DF"/>
            </a:solidFill>
          </p:spPr>
        </p:sp>
      </p:grpSp>
      <p:grpSp>
        <p:nvGrpSpPr>
          <p:cNvPr name="Group 35" id="35"/>
          <p:cNvGrpSpPr/>
          <p:nvPr/>
        </p:nvGrpSpPr>
        <p:grpSpPr>
          <a:xfrm rot="0">
            <a:off x="12343210" y="6562874"/>
            <a:ext cx="3544044" cy="442912"/>
            <a:chOff x="0" y="0"/>
            <a:chExt cx="4725392" cy="590550"/>
          </a:xfrm>
        </p:grpSpPr>
        <p:sp>
          <p:nvSpPr>
            <p:cNvPr name="Freeform 36" id="36"/>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37" id="37"/>
            <p:cNvSpPr txBox="true"/>
            <p:nvPr/>
          </p:nvSpPr>
          <p:spPr>
            <a:xfrm>
              <a:off x="0" y="-28575"/>
              <a:ext cx="4725392" cy="619125"/>
            </a:xfrm>
            <a:prstGeom prst="rect">
              <a:avLst/>
            </a:prstGeom>
          </p:spPr>
          <p:txBody>
            <a:bodyPr anchor="t" rtlCol="false" tIns="0" lIns="0" bIns="0" rIns="0"/>
            <a:lstStyle/>
            <a:p>
              <a:pPr algn="l">
                <a:lnSpc>
                  <a:spcPts val="3437"/>
                </a:lnSpc>
              </a:pPr>
              <a:r>
                <a:rPr lang="en-US" sz="2750" b="true">
                  <a:solidFill>
                    <a:srgbClr val="2A2742"/>
                  </a:solidFill>
                  <a:latin typeface="Roboto Bold"/>
                  <a:ea typeface="Roboto Bold"/>
                  <a:cs typeface="Roboto Bold"/>
                  <a:sym typeface="Roboto Bold"/>
                </a:rPr>
                <a:t>Phức tạp</a:t>
              </a:r>
            </a:p>
          </p:txBody>
        </p:sp>
      </p:grpSp>
      <p:grpSp>
        <p:nvGrpSpPr>
          <p:cNvPr name="Group 38" id="38"/>
          <p:cNvGrpSpPr/>
          <p:nvPr/>
        </p:nvGrpSpPr>
        <p:grpSpPr>
          <a:xfrm rot="0">
            <a:off x="12343210" y="7175897"/>
            <a:ext cx="4659362" cy="907256"/>
            <a:chOff x="0" y="0"/>
            <a:chExt cx="6212483" cy="1209675"/>
          </a:xfrm>
        </p:grpSpPr>
        <p:sp>
          <p:nvSpPr>
            <p:cNvPr name="Freeform 39" id="39"/>
            <p:cNvSpPr/>
            <p:nvPr/>
          </p:nvSpPr>
          <p:spPr>
            <a:xfrm flipH="false" flipV="false" rot="0">
              <a:off x="0" y="0"/>
              <a:ext cx="6212483" cy="1209675"/>
            </a:xfrm>
            <a:custGeom>
              <a:avLst/>
              <a:gdLst/>
              <a:ahLst/>
              <a:cxnLst/>
              <a:rect r="r" b="b" t="t" l="l"/>
              <a:pathLst>
                <a:path h="1209675" w="6212483">
                  <a:moveTo>
                    <a:pt x="0" y="0"/>
                  </a:moveTo>
                  <a:lnTo>
                    <a:pt x="6212483" y="0"/>
                  </a:lnTo>
                  <a:lnTo>
                    <a:pt x="6212483" y="1209675"/>
                  </a:lnTo>
                  <a:lnTo>
                    <a:pt x="0" y="1209675"/>
                  </a:lnTo>
                  <a:close/>
                </a:path>
              </a:pathLst>
            </a:custGeom>
            <a:solidFill>
              <a:srgbClr val="000000">
                <a:alpha val="0"/>
              </a:srgbClr>
            </a:solidFill>
          </p:spPr>
        </p:sp>
        <p:sp>
          <p:nvSpPr>
            <p:cNvPr name="TextBox 40" id="40"/>
            <p:cNvSpPr txBox="true"/>
            <p:nvPr/>
          </p:nvSpPr>
          <p:spPr>
            <a:xfrm>
              <a:off x="0" y="-95250"/>
              <a:ext cx="6212483" cy="1304925"/>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Mã trở nên phức tạp hơn cho các nhà phát triển mới.</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AFA">
                <a:alpha val="90196"/>
              </a:srgbClr>
            </a:solidFill>
          </p:spPr>
        </p:sp>
      </p:grpSp>
      <p:sp>
        <p:nvSpPr>
          <p:cNvPr name="Freeform 5" id="5" descr="preencoded.png"/>
          <p:cNvSpPr/>
          <p:nvPr/>
        </p:nvSpPr>
        <p:spPr>
          <a:xfrm flipH="false" flipV="false" rot="0">
            <a:off x="0" y="0"/>
            <a:ext cx="18288000" cy="2838450"/>
          </a:xfrm>
          <a:custGeom>
            <a:avLst/>
            <a:gdLst/>
            <a:ahLst/>
            <a:cxnLst/>
            <a:rect r="r" b="b" t="t" l="l"/>
            <a:pathLst>
              <a:path h="2838450" w="18288000">
                <a:moveTo>
                  <a:pt x="0" y="0"/>
                </a:moveTo>
                <a:lnTo>
                  <a:pt x="18288000" y="0"/>
                </a:lnTo>
                <a:lnTo>
                  <a:pt x="18288000" y="2838450"/>
                </a:lnTo>
                <a:lnTo>
                  <a:pt x="0" y="2838450"/>
                </a:lnTo>
                <a:lnTo>
                  <a:pt x="0" y="0"/>
                </a:lnTo>
                <a:close/>
              </a:path>
            </a:pathLst>
          </a:custGeom>
          <a:blipFill>
            <a:blip r:embed="rId4"/>
            <a:stretch>
              <a:fillRect l="0" t="0" r="0" b="0"/>
            </a:stretch>
          </a:blipFill>
        </p:spPr>
      </p:sp>
      <p:grpSp>
        <p:nvGrpSpPr>
          <p:cNvPr name="Group 6" id="6"/>
          <p:cNvGrpSpPr/>
          <p:nvPr/>
        </p:nvGrpSpPr>
        <p:grpSpPr>
          <a:xfrm rot="0">
            <a:off x="794742" y="3463529"/>
            <a:ext cx="5790902" cy="709464"/>
            <a:chOff x="0" y="0"/>
            <a:chExt cx="7721203" cy="945952"/>
          </a:xfrm>
        </p:grpSpPr>
        <p:sp>
          <p:nvSpPr>
            <p:cNvPr name="Freeform 7" id="7"/>
            <p:cNvSpPr/>
            <p:nvPr/>
          </p:nvSpPr>
          <p:spPr>
            <a:xfrm flipH="false" flipV="false" rot="0">
              <a:off x="0" y="0"/>
              <a:ext cx="7721203" cy="945952"/>
            </a:xfrm>
            <a:custGeom>
              <a:avLst/>
              <a:gdLst/>
              <a:ahLst/>
              <a:cxnLst/>
              <a:rect r="r" b="b" t="t" l="l"/>
              <a:pathLst>
                <a:path h="945952" w="7721203">
                  <a:moveTo>
                    <a:pt x="0" y="0"/>
                  </a:moveTo>
                  <a:lnTo>
                    <a:pt x="7721203" y="0"/>
                  </a:lnTo>
                  <a:lnTo>
                    <a:pt x="7721203" y="945952"/>
                  </a:lnTo>
                  <a:lnTo>
                    <a:pt x="0" y="945952"/>
                  </a:lnTo>
                  <a:close/>
                </a:path>
              </a:pathLst>
            </a:custGeom>
            <a:solidFill>
              <a:srgbClr val="000000">
                <a:alpha val="0"/>
              </a:srgbClr>
            </a:solidFill>
          </p:spPr>
        </p:sp>
        <p:sp>
          <p:nvSpPr>
            <p:cNvPr name="TextBox 8" id="8"/>
            <p:cNvSpPr txBox="true"/>
            <p:nvPr/>
          </p:nvSpPr>
          <p:spPr>
            <a:xfrm>
              <a:off x="0" y="-28575"/>
              <a:ext cx="7721203" cy="974527"/>
            </a:xfrm>
            <a:prstGeom prst="rect">
              <a:avLst/>
            </a:prstGeom>
          </p:spPr>
          <p:txBody>
            <a:bodyPr anchor="t" rtlCol="false" tIns="0" lIns="0" bIns="0" rIns="0"/>
            <a:lstStyle/>
            <a:p>
              <a:pPr algn="l">
                <a:lnSpc>
                  <a:spcPts val="5562"/>
                </a:lnSpc>
              </a:pPr>
              <a:r>
                <a:rPr lang="en-US" sz="4437" b="true">
                  <a:solidFill>
                    <a:srgbClr val="231971"/>
                  </a:solidFill>
                  <a:latin typeface="Roboto Bold"/>
                  <a:ea typeface="Roboto Bold"/>
                  <a:cs typeface="Roboto Bold"/>
                  <a:sym typeface="Roboto Bold"/>
                </a:rPr>
                <a:t>Quy Tắc Boy Scout</a:t>
              </a:r>
            </a:p>
          </p:txBody>
        </p:sp>
      </p:grpSp>
      <p:grpSp>
        <p:nvGrpSpPr>
          <p:cNvPr name="Group 9" id="9"/>
          <p:cNvGrpSpPr/>
          <p:nvPr/>
        </p:nvGrpSpPr>
        <p:grpSpPr>
          <a:xfrm rot="0">
            <a:off x="794742" y="4513510"/>
            <a:ext cx="16698516" cy="726579"/>
            <a:chOff x="0" y="0"/>
            <a:chExt cx="22264688" cy="968772"/>
          </a:xfrm>
        </p:grpSpPr>
        <p:sp>
          <p:nvSpPr>
            <p:cNvPr name="Freeform 10" id="10"/>
            <p:cNvSpPr/>
            <p:nvPr/>
          </p:nvSpPr>
          <p:spPr>
            <a:xfrm flipH="false" flipV="false" rot="0">
              <a:off x="0" y="0"/>
              <a:ext cx="22264689" cy="968772"/>
            </a:xfrm>
            <a:custGeom>
              <a:avLst/>
              <a:gdLst/>
              <a:ahLst/>
              <a:cxnLst/>
              <a:rect r="r" b="b" t="t" l="l"/>
              <a:pathLst>
                <a:path h="968772" w="22264689">
                  <a:moveTo>
                    <a:pt x="0" y="0"/>
                  </a:moveTo>
                  <a:lnTo>
                    <a:pt x="22264689" y="0"/>
                  </a:lnTo>
                  <a:lnTo>
                    <a:pt x="22264689" y="968772"/>
                  </a:lnTo>
                  <a:lnTo>
                    <a:pt x="0" y="968772"/>
                  </a:lnTo>
                  <a:close/>
                </a:path>
              </a:pathLst>
            </a:custGeom>
            <a:solidFill>
              <a:srgbClr val="000000">
                <a:alpha val="0"/>
              </a:srgbClr>
            </a:solidFill>
          </p:spPr>
        </p:sp>
        <p:sp>
          <p:nvSpPr>
            <p:cNvPr name="TextBox 11" id="11"/>
            <p:cNvSpPr txBox="true"/>
            <p:nvPr/>
          </p:nvSpPr>
          <p:spPr>
            <a:xfrm>
              <a:off x="0" y="-76200"/>
              <a:ext cx="22264688" cy="1044972"/>
            </a:xfrm>
            <a:prstGeom prst="rect">
              <a:avLst/>
            </a:prstGeom>
          </p:spPr>
          <p:txBody>
            <a:bodyPr anchor="t" rtlCol="false" tIns="0" lIns="0" bIns="0" rIns="0"/>
            <a:lstStyle/>
            <a:p>
              <a:pPr algn="l">
                <a:lnSpc>
                  <a:spcPts val="2812"/>
                </a:lnSpc>
              </a:pPr>
              <a:r>
                <a:rPr lang="en-US" sz="1750">
                  <a:solidFill>
                    <a:srgbClr val="2A2742"/>
                  </a:solidFill>
                  <a:latin typeface="Roboto"/>
                  <a:ea typeface="Roboto"/>
                  <a:cs typeface="Roboto"/>
                  <a:sym typeface="Roboto"/>
                </a:rPr>
                <a:t>Quy tắc Boy Scout khuyến khích các nhà phát triển "rời đi và để lại mã tốt hơn khi bạn tìm thấy nó." Điều này có nghĩa là mỗi khi làm việc với một đoạn mã, nhà phát triển nên thực hiện các cải tiến nhỏ.</a:t>
              </a:r>
            </a:p>
          </p:txBody>
        </p:sp>
      </p:grpSp>
      <p:grpSp>
        <p:nvGrpSpPr>
          <p:cNvPr name="Group 12" id="12"/>
          <p:cNvGrpSpPr/>
          <p:nvPr/>
        </p:nvGrpSpPr>
        <p:grpSpPr>
          <a:xfrm rot="0">
            <a:off x="794742" y="5495479"/>
            <a:ext cx="16698516" cy="726579"/>
            <a:chOff x="0" y="0"/>
            <a:chExt cx="22264688" cy="968772"/>
          </a:xfrm>
        </p:grpSpPr>
        <p:sp>
          <p:nvSpPr>
            <p:cNvPr name="Freeform 13" id="13"/>
            <p:cNvSpPr/>
            <p:nvPr/>
          </p:nvSpPr>
          <p:spPr>
            <a:xfrm flipH="false" flipV="false" rot="0">
              <a:off x="0" y="0"/>
              <a:ext cx="22264689" cy="968772"/>
            </a:xfrm>
            <a:custGeom>
              <a:avLst/>
              <a:gdLst/>
              <a:ahLst/>
              <a:cxnLst/>
              <a:rect r="r" b="b" t="t" l="l"/>
              <a:pathLst>
                <a:path h="968772" w="22264689">
                  <a:moveTo>
                    <a:pt x="0" y="0"/>
                  </a:moveTo>
                  <a:lnTo>
                    <a:pt x="22264689" y="0"/>
                  </a:lnTo>
                  <a:lnTo>
                    <a:pt x="22264689" y="968772"/>
                  </a:lnTo>
                  <a:lnTo>
                    <a:pt x="0" y="968772"/>
                  </a:lnTo>
                  <a:close/>
                </a:path>
              </a:pathLst>
            </a:custGeom>
            <a:solidFill>
              <a:srgbClr val="000000">
                <a:alpha val="0"/>
              </a:srgbClr>
            </a:solidFill>
          </p:spPr>
        </p:sp>
        <p:sp>
          <p:nvSpPr>
            <p:cNvPr name="TextBox 14" id="14"/>
            <p:cNvSpPr txBox="true"/>
            <p:nvPr/>
          </p:nvSpPr>
          <p:spPr>
            <a:xfrm>
              <a:off x="0" y="-76200"/>
              <a:ext cx="22264688" cy="1044972"/>
            </a:xfrm>
            <a:prstGeom prst="rect">
              <a:avLst/>
            </a:prstGeom>
          </p:spPr>
          <p:txBody>
            <a:bodyPr anchor="t" rtlCol="false" tIns="0" lIns="0" bIns="0" rIns="0"/>
            <a:lstStyle/>
            <a:p>
              <a:pPr algn="l">
                <a:lnSpc>
                  <a:spcPts val="2812"/>
                </a:lnSpc>
              </a:pPr>
              <a:r>
                <a:rPr lang="en-US" sz="1750">
                  <a:solidFill>
                    <a:srgbClr val="2A2742"/>
                  </a:solidFill>
                  <a:latin typeface="Roboto"/>
                  <a:ea typeface="Roboto"/>
                  <a:cs typeface="Roboto"/>
                  <a:sym typeface="Roboto"/>
                </a:rPr>
                <a:t>Các cải tiến nhỏ có thể bao gồm tái cấu trúc mã, thêm bình luận hoặc sửa các vấn đề nhỏ. Quy tắc này nhằm duy trì và cải thiện chất lượng mã theo thời gian.</a:t>
              </a:r>
            </a:p>
          </p:txBody>
        </p:sp>
      </p:grpSp>
      <p:sp>
        <p:nvSpPr>
          <p:cNvPr name="Freeform 15" id="15" descr="preencoded.png"/>
          <p:cNvSpPr/>
          <p:nvPr/>
        </p:nvSpPr>
        <p:spPr>
          <a:xfrm flipH="false" flipV="false" rot="0">
            <a:off x="794742" y="6517184"/>
            <a:ext cx="567630" cy="567630"/>
          </a:xfrm>
          <a:custGeom>
            <a:avLst/>
            <a:gdLst/>
            <a:ahLst/>
            <a:cxnLst/>
            <a:rect r="r" b="b" t="t" l="l"/>
            <a:pathLst>
              <a:path h="567630" w="567630">
                <a:moveTo>
                  <a:pt x="0" y="0"/>
                </a:moveTo>
                <a:lnTo>
                  <a:pt x="567630" y="0"/>
                </a:lnTo>
                <a:lnTo>
                  <a:pt x="567630" y="567630"/>
                </a:lnTo>
                <a:lnTo>
                  <a:pt x="0" y="567630"/>
                </a:lnTo>
                <a:lnTo>
                  <a:pt x="0" y="0"/>
                </a:lnTo>
                <a:close/>
              </a:path>
            </a:pathLst>
          </a:custGeom>
          <a:blipFill>
            <a:blip r:embed="rId5"/>
            <a:stretch>
              <a:fillRect l="0" t="0" r="0" b="0"/>
            </a:stretch>
          </a:blipFill>
        </p:spPr>
      </p:sp>
      <p:grpSp>
        <p:nvGrpSpPr>
          <p:cNvPr name="Group 16" id="16"/>
          <p:cNvGrpSpPr/>
          <p:nvPr/>
        </p:nvGrpSpPr>
        <p:grpSpPr>
          <a:xfrm rot="0">
            <a:off x="1589335" y="6477446"/>
            <a:ext cx="2838450" cy="354657"/>
            <a:chOff x="0" y="0"/>
            <a:chExt cx="3784600" cy="472877"/>
          </a:xfrm>
        </p:grpSpPr>
        <p:sp>
          <p:nvSpPr>
            <p:cNvPr name="Freeform 17" id="17"/>
            <p:cNvSpPr/>
            <p:nvPr/>
          </p:nvSpPr>
          <p:spPr>
            <a:xfrm flipH="false" flipV="false" rot="0">
              <a:off x="0" y="0"/>
              <a:ext cx="3784600" cy="472877"/>
            </a:xfrm>
            <a:custGeom>
              <a:avLst/>
              <a:gdLst/>
              <a:ahLst/>
              <a:cxnLst/>
              <a:rect r="r" b="b" t="t" l="l"/>
              <a:pathLst>
                <a:path h="472877" w="3784600">
                  <a:moveTo>
                    <a:pt x="0" y="0"/>
                  </a:moveTo>
                  <a:lnTo>
                    <a:pt x="3784600" y="0"/>
                  </a:lnTo>
                  <a:lnTo>
                    <a:pt x="3784600" y="472877"/>
                  </a:lnTo>
                  <a:lnTo>
                    <a:pt x="0" y="472877"/>
                  </a:lnTo>
                  <a:close/>
                </a:path>
              </a:pathLst>
            </a:custGeom>
            <a:solidFill>
              <a:srgbClr val="000000">
                <a:alpha val="0"/>
              </a:srgbClr>
            </a:solidFill>
          </p:spPr>
        </p:sp>
        <p:sp>
          <p:nvSpPr>
            <p:cNvPr name="TextBox 18" id="18"/>
            <p:cNvSpPr txBox="true"/>
            <p:nvPr/>
          </p:nvSpPr>
          <p:spPr>
            <a:xfrm>
              <a:off x="0" y="-19050"/>
              <a:ext cx="3784600" cy="491927"/>
            </a:xfrm>
            <a:prstGeom prst="rect">
              <a:avLst/>
            </a:prstGeom>
          </p:spPr>
          <p:txBody>
            <a:bodyPr anchor="t" rtlCol="false" tIns="0" lIns="0" bIns="0" rIns="0"/>
            <a:lstStyle/>
            <a:p>
              <a:pPr algn="l">
                <a:lnSpc>
                  <a:spcPts val="2750"/>
                </a:lnSpc>
              </a:pPr>
              <a:r>
                <a:rPr lang="en-US" sz="2187" b="true">
                  <a:solidFill>
                    <a:srgbClr val="2A2742"/>
                  </a:solidFill>
                  <a:latin typeface="Roboto Bold"/>
                  <a:ea typeface="Roboto Bold"/>
                  <a:cs typeface="Roboto Bold"/>
                  <a:sym typeface="Roboto Bold"/>
                </a:rPr>
                <a:t>Tái cấu trúc</a:t>
              </a:r>
            </a:p>
          </p:txBody>
        </p:sp>
      </p:grpSp>
      <p:sp>
        <p:nvSpPr>
          <p:cNvPr name="Freeform 19" id="19" descr="preencoded.png"/>
          <p:cNvSpPr/>
          <p:nvPr/>
        </p:nvSpPr>
        <p:spPr>
          <a:xfrm flipH="false" flipV="false" rot="0">
            <a:off x="794742" y="7805737"/>
            <a:ext cx="567630" cy="567630"/>
          </a:xfrm>
          <a:custGeom>
            <a:avLst/>
            <a:gdLst/>
            <a:ahLst/>
            <a:cxnLst/>
            <a:rect r="r" b="b" t="t" l="l"/>
            <a:pathLst>
              <a:path h="567630" w="567630">
                <a:moveTo>
                  <a:pt x="0" y="0"/>
                </a:moveTo>
                <a:lnTo>
                  <a:pt x="567630" y="0"/>
                </a:lnTo>
                <a:lnTo>
                  <a:pt x="567630" y="567630"/>
                </a:lnTo>
                <a:lnTo>
                  <a:pt x="0" y="567630"/>
                </a:lnTo>
                <a:lnTo>
                  <a:pt x="0" y="0"/>
                </a:lnTo>
                <a:close/>
              </a:path>
            </a:pathLst>
          </a:custGeom>
          <a:blipFill>
            <a:blip r:embed="rId6"/>
            <a:stretch>
              <a:fillRect l="0" t="0" r="0" b="0"/>
            </a:stretch>
          </a:blipFill>
        </p:spPr>
      </p:sp>
      <p:grpSp>
        <p:nvGrpSpPr>
          <p:cNvPr name="Group 20" id="20"/>
          <p:cNvGrpSpPr/>
          <p:nvPr/>
        </p:nvGrpSpPr>
        <p:grpSpPr>
          <a:xfrm rot="0">
            <a:off x="1589335" y="7766000"/>
            <a:ext cx="2838450" cy="354657"/>
            <a:chOff x="0" y="0"/>
            <a:chExt cx="3784600" cy="472877"/>
          </a:xfrm>
        </p:grpSpPr>
        <p:sp>
          <p:nvSpPr>
            <p:cNvPr name="Freeform 21" id="21"/>
            <p:cNvSpPr/>
            <p:nvPr/>
          </p:nvSpPr>
          <p:spPr>
            <a:xfrm flipH="false" flipV="false" rot="0">
              <a:off x="0" y="0"/>
              <a:ext cx="3784600" cy="472877"/>
            </a:xfrm>
            <a:custGeom>
              <a:avLst/>
              <a:gdLst/>
              <a:ahLst/>
              <a:cxnLst/>
              <a:rect r="r" b="b" t="t" l="l"/>
              <a:pathLst>
                <a:path h="472877" w="3784600">
                  <a:moveTo>
                    <a:pt x="0" y="0"/>
                  </a:moveTo>
                  <a:lnTo>
                    <a:pt x="3784600" y="0"/>
                  </a:lnTo>
                  <a:lnTo>
                    <a:pt x="3784600" y="472877"/>
                  </a:lnTo>
                  <a:lnTo>
                    <a:pt x="0" y="472877"/>
                  </a:lnTo>
                  <a:close/>
                </a:path>
              </a:pathLst>
            </a:custGeom>
            <a:solidFill>
              <a:srgbClr val="000000">
                <a:alpha val="0"/>
              </a:srgbClr>
            </a:solidFill>
          </p:spPr>
        </p:sp>
        <p:sp>
          <p:nvSpPr>
            <p:cNvPr name="TextBox 22" id="22"/>
            <p:cNvSpPr txBox="true"/>
            <p:nvPr/>
          </p:nvSpPr>
          <p:spPr>
            <a:xfrm>
              <a:off x="0" y="-19050"/>
              <a:ext cx="3784600" cy="491927"/>
            </a:xfrm>
            <a:prstGeom prst="rect">
              <a:avLst/>
            </a:prstGeom>
          </p:spPr>
          <p:txBody>
            <a:bodyPr anchor="t" rtlCol="false" tIns="0" lIns="0" bIns="0" rIns="0"/>
            <a:lstStyle/>
            <a:p>
              <a:pPr algn="l">
                <a:lnSpc>
                  <a:spcPts val="2750"/>
                </a:lnSpc>
              </a:pPr>
              <a:r>
                <a:rPr lang="en-US" sz="2187" b="true">
                  <a:solidFill>
                    <a:srgbClr val="2A2742"/>
                  </a:solidFill>
                  <a:latin typeface="Roboto Bold"/>
                  <a:ea typeface="Roboto Bold"/>
                  <a:cs typeface="Roboto Bold"/>
                  <a:sym typeface="Roboto Bold"/>
                </a:rPr>
                <a:t>Thêm bình luận</a:t>
              </a:r>
            </a:p>
          </p:txBody>
        </p:sp>
      </p:grpSp>
      <p:sp>
        <p:nvSpPr>
          <p:cNvPr name="Freeform 23" id="23" descr="preencoded.png"/>
          <p:cNvSpPr/>
          <p:nvPr/>
        </p:nvSpPr>
        <p:spPr>
          <a:xfrm flipH="false" flipV="false" rot="0">
            <a:off x="794742" y="9094291"/>
            <a:ext cx="567630" cy="567630"/>
          </a:xfrm>
          <a:custGeom>
            <a:avLst/>
            <a:gdLst/>
            <a:ahLst/>
            <a:cxnLst/>
            <a:rect r="r" b="b" t="t" l="l"/>
            <a:pathLst>
              <a:path h="567630" w="567630">
                <a:moveTo>
                  <a:pt x="0" y="0"/>
                </a:moveTo>
                <a:lnTo>
                  <a:pt x="567630" y="0"/>
                </a:lnTo>
                <a:lnTo>
                  <a:pt x="567630" y="567630"/>
                </a:lnTo>
                <a:lnTo>
                  <a:pt x="0" y="567630"/>
                </a:lnTo>
                <a:lnTo>
                  <a:pt x="0" y="0"/>
                </a:lnTo>
                <a:close/>
              </a:path>
            </a:pathLst>
          </a:custGeom>
          <a:blipFill>
            <a:blip r:embed="rId7"/>
            <a:stretch>
              <a:fillRect l="0" t="0" r="0" b="0"/>
            </a:stretch>
          </a:blipFill>
        </p:spPr>
      </p:sp>
      <p:grpSp>
        <p:nvGrpSpPr>
          <p:cNvPr name="Group 24" id="24"/>
          <p:cNvGrpSpPr/>
          <p:nvPr/>
        </p:nvGrpSpPr>
        <p:grpSpPr>
          <a:xfrm rot="0">
            <a:off x="1589335" y="9054554"/>
            <a:ext cx="2838450" cy="354657"/>
            <a:chOff x="0" y="0"/>
            <a:chExt cx="3784600" cy="472877"/>
          </a:xfrm>
        </p:grpSpPr>
        <p:sp>
          <p:nvSpPr>
            <p:cNvPr name="Freeform 25" id="25"/>
            <p:cNvSpPr/>
            <p:nvPr/>
          </p:nvSpPr>
          <p:spPr>
            <a:xfrm flipH="false" flipV="false" rot="0">
              <a:off x="0" y="0"/>
              <a:ext cx="3784600" cy="472877"/>
            </a:xfrm>
            <a:custGeom>
              <a:avLst/>
              <a:gdLst/>
              <a:ahLst/>
              <a:cxnLst/>
              <a:rect r="r" b="b" t="t" l="l"/>
              <a:pathLst>
                <a:path h="472877" w="3784600">
                  <a:moveTo>
                    <a:pt x="0" y="0"/>
                  </a:moveTo>
                  <a:lnTo>
                    <a:pt x="3784600" y="0"/>
                  </a:lnTo>
                  <a:lnTo>
                    <a:pt x="3784600" y="472877"/>
                  </a:lnTo>
                  <a:lnTo>
                    <a:pt x="0" y="472877"/>
                  </a:lnTo>
                  <a:close/>
                </a:path>
              </a:pathLst>
            </a:custGeom>
            <a:solidFill>
              <a:srgbClr val="000000">
                <a:alpha val="0"/>
              </a:srgbClr>
            </a:solidFill>
          </p:spPr>
        </p:sp>
        <p:sp>
          <p:nvSpPr>
            <p:cNvPr name="TextBox 26" id="26"/>
            <p:cNvSpPr txBox="true"/>
            <p:nvPr/>
          </p:nvSpPr>
          <p:spPr>
            <a:xfrm>
              <a:off x="0" y="-19050"/>
              <a:ext cx="3784600" cy="491927"/>
            </a:xfrm>
            <a:prstGeom prst="rect">
              <a:avLst/>
            </a:prstGeom>
          </p:spPr>
          <p:txBody>
            <a:bodyPr anchor="t" rtlCol="false" tIns="0" lIns="0" bIns="0" rIns="0"/>
            <a:lstStyle/>
            <a:p>
              <a:pPr algn="l">
                <a:lnSpc>
                  <a:spcPts val="2750"/>
                </a:lnSpc>
              </a:pPr>
              <a:r>
                <a:rPr lang="en-US" sz="2187" b="true">
                  <a:solidFill>
                    <a:srgbClr val="2A2742"/>
                  </a:solidFill>
                  <a:latin typeface="Roboto Bold"/>
                  <a:ea typeface="Roboto Bold"/>
                  <a:cs typeface="Roboto Bold"/>
                  <a:sym typeface="Roboto Bold"/>
                </a:rPr>
                <a:t>Sửa lỗi</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AFA">
                <a:alpha val="90196"/>
              </a:srgbClr>
            </a:solidFill>
          </p:spPr>
        </p:sp>
      </p:grpSp>
      <p:grpSp>
        <p:nvGrpSpPr>
          <p:cNvPr name="Group 5" id="5"/>
          <p:cNvGrpSpPr/>
          <p:nvPr/>
        </p:nvGrpSpPr>
        <p:grpSpPr>
          <a:xfrm rot="0">
            <a:off x="992238" y="1877765"/>
            <a:ext cx="9782026" cy="885974"/>
            <a:chOff x="0" y="0"/>
            <a:chExt cx="13042702" cy="1181298"/>
          </a:xfrm>
        </p:grpSpPr>
        <p:sp>
          <p:nvSpPr>
            <p:cNvPr name="Freeform 6" id="6"/>
            <p:cNvSpPr/>
            <p:nvPr/>
          </p:nvSpPr>
          <p:spPr>
            <a:xfrm flipH="false" flipV="false" rot="0">
              <a:off x="0" y="0"/>
              <a:ext cx="13042702" cy="1181298"/>
            </a:xfrm>
            <a:custGeom>
              <a:avLst/>
              <a:gdLst/>
              <a:ahLst/>
              <a:cxnLst/>
              <a:rect r="r" b="b" t="t" l="l"/>
              <a:pathLst>
                <a:path h="1181298" w="13042702">
                  <a:moveTo>
                    <a:pt x="0" y="0"/>
                  </a:moveTo>
                  <a:lnTo>
                    <a:pt x="13042702" y="0"/>
                  </a:lnTo>
                  <a:lnTo>
                    <a:pt x="13042702" y="1181298"/>
                  </a:lnTo>
                  <a:lnTo>
                    <a:pt x="0" y="1181298"/>
                  </a:lnTo>
                  <a:close/>
                </a:path>
              </a:pathLst>
            </a:custGeom>
            <a:solidFill>
              <a:srgbClr val="000000">
                <a:alpha val="0"/>
              </a:srgbClr>
            </a:solidFill>
          </p:spPr>
        </p:sp>
        <p:sp>
          <p:nvSpPr>
            <p:cNvPr name="TextBox 7" id="7"/>
            <p:cNvSpPr txBox="true"/>
            <p:nvPr/>
          </p:nvSpPr>
          <p:spPr>
            <a:xfrm>
              <a:off x="0" y="-38100"/>
              <a:ext cx="13042702" cy="1219398"/>
            </a:xfrm>
            <a:prstGeom prst="rect">
              <a:avLst/>
            </a:prstGeom>
          </p:spPr>
          <p:txBody>
            <a:bodyPr anchor="t" rtlCol="false" tIns="0" lIns="0" bIns="0" rIns="0"/>
            <a:lstStyle/>
            <a:p>
              <a:pPr algn="l">
                <a:lnSpc>
                  <a:spcPts val="6937"/>
                </a:lnSpc>
              </a:pPr>
              <a:r>
                <a:rPr lang="en-US" sz="5562" b="true">
                  <a:solidFill>
                    <a:srgbClr val="231971"/>
                  </a:solidFill>
                  <a:latin typeface="Roboto Bold"/>
                  <a:ea typeface="Roboto Bold"/>
                  <a:cs typeface="Roboto Bold"/>
                  <a:sym typeface="Roboto Bold"/>
                </a:rPr>
                <a:t>Mối Quan Hệ và Ứng Dụng</a:t>
              </a:r>
            </a:p>
          </p:txBody>
        </p:sp>
      </p:grpSp>
      <p:grpSp>
        <p:nvGrpSpPr>
          <p:cNvPr name="Group 8" id="8"/>
          <p:cNvGrpSpPr/>
          <p:nvPr/>
        </p:nvGrpSpPr>
        <p:grpSpPr>
          <a:xfrm rot="0">
            <a:off x="992238" y="3330774"/>
            <a:ext cx="16303526" cy="1360885"/>
            <a:chOff x="0" y="0"/>
            <a:chExt cx="21738035" cy="1814513"/>
          </a:xfrm>
        </p:grpSpPr>
        <p:sp>
          <p:nvSpPr>
            <p:cNvPr name="Freeform 9" id="9"/>
            <p:cNvSpPr/>
            <p:nvPr/>
          </p:nvSpPr>
          <p:spPr>
            <a:xfrm flipH="false" flipV="false" rot="0">
              <a:off x="0" y="0"/>
              <a:ext cx="21738034" cy="1814513"/>
            </a:xfrm>
            <a:custGeom>
              <a:avLst/>
              <a:gdLst/>
              <a:ahLst/>
              <a:cxnLst/>
              <a:rect r="r" b="b" t="t" l="l"/>
              <a:pathLst>
                <a:path h="1814513" w="21738034">
                  <a:moveTo>
                    <a:pt x="0" y="0"/>
                  </a:moveTo>
                  <a:lnTo>
                    <a:pt x="21738034" y="0"/>
                  </a:lnTo>
                  <a:lnTo>
                    <a:pt x="21738034" y="1814513"/>
                  </a:lnTo>
                  <a:lnTo>
                    <a:pt x="0" y="1814513"/>
                  </a:lnTo>
                  <a:close/>
                </a:path>
              </a:pathLst>
            </a:custGeom>
            <a:solidFill>
              <a:srgbClr val="000000">
                <a:alpha val="0"/>
              </a:srgbClr>
            </a:solidFill>
          </p:spPr>
        </p:sp>
        <p:sp>
          <p:nvSpPr>
            <p:cNvPr name="TextBox 10" id="10"/>
            <p:cNvSpPr txBox="true"/>
            <p:nvPr/>
          </p:nvSpPr>
          <p:spPr>
            <a:xfrm>
              <a:off x="0" y="-95250"/>
              <a:ext cx="21738035" cy="1909763"/>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Lý thuyết cửa sổ vỡ cảnh báo rằng việc bỏ qua các vấn đề nhỏ có thể dẫn đến suy giảm chất lượng, trong khi quy tắc Boy Scout cung cấp một cách tiếp cận chủ động để đối phó với điều này bằng cách khuyến khích các cải tiến từng bước.</a:t>
              </a:r>
            </a:p>
          </p:txBody>
        </p:sp>
      </p:grpSp>
      <p:grpSp>
        <p:nvGrpSpPr>
          <p:cNvPr name="Group 11" id="11"/>
          <p:cNvGrpSpPr/>
          <p:nvPr/>
        </p:nvGrpSpPr>
        <p:grpSpPr>
          <a:xfrm rot="0">
            <a:off x="992238" y="5010596"/>
            <a:ext cx="16303526" cy="907256"/>
            <a:chOff x="0" y="0"/>
            <a:chExt cx="21738035" cy="1209675"/>
          </a:xfrm>
        </p:grpSpPr>
        <p:sp>
          <p:nvSpPr>
            <p:cNvPr name="Freeform 12" id="12"/>
            <p:cNvSpPr/>
            <p:nvPr/>
          </p:nvSpPr>
          <p:spPr>
            <a:xfrm flipH="false" flipV="false" rot="0">
              <a:off x="0" y="0"/>
              <a:ext cx="21738034" cy="1209675"/>
            </a:xfrm>
            <a:custGeom>
              <a:avLst/>
              <a:gdLst/>
              <a:ahLst/>
              <a:cxnLst/>
              <a:rect r="r" b="b" t="t" l="l"/>
              <a:pathLst>
                <a:path h="1209675" w="21738034">
                  <a:moveTo>
                    <a:pt x="0" y="0"/>
                  </a:moveTo>
                  <a:lnTo>
                    <a:pt x="21738034" y="0"/>
                  </a:lnTo>
                  <a:lnTo>
                    <a:pt x="21738034" y="1209675"/>
                  </a:lnTo>
                  <a:lnTo>
                    <a:pt x="0" y="1209675"/>
                  </a:lnTo>
                  <a:close/>
                </a:path>
              </a:pathLst>
            </a:custGeom>
            <a:solidFill>
              <a:srgbClr val="000000">
                <a:alpha val="0"/>
              </a:srgbClr>
            </a:solidFill>
          </p:spPr>
        </p:sp>
        <p:sp>
          <p:nvSpPr>
            <p:cNvPr name="TextBox 13" id="13"/>
            <p:cNvSpPr txBox="true"/>
            <p:nvPr/>
          </p:nvSpPr>
          <p:spPr>
            <a:xfrm>
              <a:off x="0" y="-95250"/>
              <a:ext cx="21738035" cy="1304925"/>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Bằng cách tuân theo quy tắc Boy Scout, các nhà phát triển có thể ngăn chặn "các cửa sổ vỡ" trong mã, đảm bảo rằng mã nguồn vẫn sạch, dễ đọc và dễ bảo trì.</a:t>
              </a:r>
            </a:p>
          </p:txBody>
        </p:sp>
      </p:grpSp>
      <p:grpSp>
        <p:nvGrpSpPr>
          <p:cNvPr name="Group 14" id="14"/>
          <p:cNvGrpSpPr/>
          <p:nvPr/>
        </p:nvGrpSpPr>
        <p:grpSpPr>
          <a:xfrm rot="0">
            <a:off x="992238" y="6520309"/>
            <a:ext cx="4038749" cy="442912"/>
            <a:chOff x="0" y="0"/>
            <a:chExt cx="5384998" cy="590550"/>
          </a:xfrm>
        </p:grpSpPr>
        <p:sp>
          <p:nvSpPr>
            <p:cNvPr name="Freeform 15" id="15"/>
            <p:cNvSpPr/>
            <p:nvPr/>
          </p:nvSpPr>
          <p:spPr>
            <a:xfrm flipH="false" flipV="false" rot="0">
              <a:off x="0" y="0"/>
              <a:ext cx="5384998" cy="590550"/>
            </a:xfrm>
            <a:custGeom>
              <a:avLst/>
              <a:gdLst/>
              <a:ahLst/>
              <a:cxnLst/>
              <a:rect r="r" b="b" t="t" l="l"/>
              <a:pathLst>
                <a:path h="590550" w="5384998">
                  <a:moveTo>
                    <a:pt x="0" y="0"/>
                  </a:moveTo>
                  <a:lnTo>
                    <a:pt x="5384998" y="0"/>
                  </a:lnTo>
                  <a:lnTo>
                    <a:pt x="5384998" y="590550"/>
                  </a:lnTo>
                  <a:lnTo>
                    <a:pt x="0" y="590550"/>
                  </a:lnTo>
                  <a:close/>
                </a:path>
              </a:pathLst>
            </a:custGeom>
            <a:solidFill>
              <a:srgbClr val="000000">
                <a:alpha val="0"/>
              </a:srgbClr>
            </a:solidFill>
          </p:spPr>
        </p:sp>
        <p:sp>
          <p:nvSpPr>
            <p:cNvPr name="TextBox 16" id="16"/>
            <p:cNvSpPr txBox="true"/>
            <p:nvPr/>
          </p:nvSpPr>
          <p:spPr>
            <a:xfrm>
              <a:off x="0" y="-28575"/>
              <a:ext cx="5384998" cy="619125"/>
            </a:xfrm>
            <a:prstGeom prst="rect">
              <a:avLst/>
            </a:prstGeom>
          </p:spPr>
          <p:txBody>
            <a:bodyPr anchor="t" rtlCol="false" tIns="0" lIns="0" bIns="0" rIns="0"/>
            <a:lstStyle/>
            <a:p>
              <a:pPr algn="l">
                <a:lnSpc>
                  <a:spcPts val="3437"/>
                </a:lnSpc>
              </a:pPr>
              <a:r>
                <a:rPr lang="en-US" sz="2750" b="true">
                  <a:solidFill>
                    <a:srgbClr val="231971"/>
                  </a:solidFill>
                  <a:latin typeface="Roboto Bold"/>
                  <a:ea typeface="Roboto Bold"/>
                  <a:cs typeface="Roboto Bold"/>
                  <a:sym typeface="Roboto Bold"/>
                </a:rPr>
                <a:t>Lý thuyết cửa sổ vỡ</a:t>
              </a:r>
            </a:p>
          </p:txBody>
        </p:sp>
      </p:grpSp>
      <p:grpSp>
        <p:nvGrpSpPr>
          <p:cNvPr name="Group 17" id="17"/>
          <p:cNvGrpSpPr/>
          <p:nvPr/>
        </p:nvGrpSpPr>
        <p:grpSpPr>
          <a:xfrm rot="0">
            <a:off x="992238" y="7246739"/>
            <a:ext cx="7805886" cy="907256"/>
            <a:chOff x="0" y="0"/>
            <a:chExt cx="10407848" cy="1209675"/>
          </a:xfrm>
        </p:grpSpPr>
        <p:sp>
          <p:nvSpPr>
            <p:cNvPr name="Freeform 18" id="18"/>
            <p:cNvSpPr/>
            <p:nvPr/>
          </p:nvSpPr>
          <p:spPr>
            <a:xfrm flipH="false" flipV="false" rot="0">
              <a:off x="0" y="0"/>
              <a:ext cx="10407848" cy="1209675"/>
            </a:xfrm>
            <a:custGeom>
              <a:avLst/>
              <a:gdLst/>
              <a:ahLst/>
              <a:cxnLst/>
              <a:rect r="r" b="b" t="t" l="l"/>
              <a:pathLst>
                <a:path h="1209675" w="10407848">
                  <a:moveTo>
                    <a:pt x="0" y="0"/>
                  </a:moveTo>
                  <a:lnTo>
                    <a:pt x="10407848" y="0"/>
                  </a:lnTo>
                  <a:lnTo>
                    <a:pt x="10407848" y="1209675"/>
                  </a:lnTo>
                  <a:lnTo>
                    <a:pt x="0" y="1209675"/>
                  </a:lnTo>
                  <a:close/>
                </a:path>
              </a:pathLst>
            </a:custGeom>
            <a:solidFill>
              <a:srgbClr val="000000">
                <a:alpha val="0"/>
              </a:srgbClr>
            </a:solidFill>
          </p:spPr>
        </p:sp>
        <p:sp>
          <p:nvSpPr>
            <p:cNvPr name="TextBox 19" id="19"/>
            <p:cNvSpPr txBox="true"/>
            <p:nvPr/>
          </p:nvSpPr>
          <p:spPr>
            <a:xfrm>
              <a:off x="0" y="-95250"/>
              <a:ext cx="10407848" cy="1304925"/>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Cảnh báo về hậu quả của việc bỏ qua các vấn đề nhỏ.</a:t>
              </a:r>
            </a:p>
          </p:txBody>
        </p:sp>
      </p:grpSp>
      <p:grpSp>
        <p:nvGrpSpPr>
          <p:cNvPr name="Group 20" id="20"/>
          <p:cNvGrpSpPr/>
          <p:nvPr/>
        </p:nvGrpSpPr>
        <p:grpSpPr>
          <a:xfrm rot="0">
            <a:off x="9499401" y="6520309"/>
            <a:ext cx="3613546" cy="442912"/>
            <a:chOff x="0" y="0"/>
            <a:chExt cx="4818062" cy="590550"/>
          </a:xfrm>
        </p:grpSpPr>
        <p:sp>
          <p:nvSpPr>
            <p:cNvPr name="Freeform 21" id="21"/>
            <p:cNvSpPr/>
            <p:nvPr/>
          </p:nvSpPr>
          <p:spPr>
            <a:xfrm flipH="false" flipV="false" rot="0">
              <a:off x="0" y="0"/>
              <a:ext cx="4818062" cy="590550"/>
            </a:xfrm>
            <a:custGeom>
              <a:avLst/>
              <a:gdLst/>
              <a:ahLst/>
              <a:cxnLst/>
              <a:rect r="r" b="b" t="t" l="l"/>
              <a:pathLst>
                <a:path h="590550" w="4818062">
                  <a:moveTo>
                    <a:pt x="0" y="0"/>
                  </a:moveTo>
                  <a:lnTo>
                    <a:pt x="4818062" y="0"/>
                  </a:lnTo>
                  <a:lnTo>
                    <a:pt x="4818062" y="590550"/>
                  </a:lnTo>
                  <a:lnTo>
                    <a:pt x="0" y="590550"/>
                  </a:lnTo>
                  <a:close/>
                </a:path>
              </a:pathLst>
            </a:custGeom>
            <a:solidFill>
              <a:srgbClr val="000000">
                <a:alpha val="0"/>
              </a:srgbClr>
            </a:solidFill>
          </p:spPr>
        </p:sp>
        <p:sp>
          <p:nvSpPr>
            <p:cNvPr name="TextBox 22" id="22"/>
            <p:cNvSpPr txBox="true"/>
            <p:nvPr/>
          </p:nvSpPr>
          <p:spPr>
            <a:xfrm>
              <a:off x="0" y="-28575"/>
              <a:ext cx="4818062" cy="619125"/>
            </a:xfrm>
            <a:prstGeom prst="rect">
              <a:avLst/>
            </a:prstGeom>
          </p:spPr>
          <p:txBody>
            <a:bodyPr anchor="t" rtlCol="false" tIns="0" lIns="0" bIns="0" rIns="0"/>
            <a:lstStyle/>
            <a:p>
              <a:pPr algn="l">
                <a:lnSpc>
                  <a:spcPts val="3437"/>
                </a:lnSpc>
              </a:pPr>
              <a:r>
                <a:rPr lang="en-US" sz="2750" b="true">
                  <a:solidFill>
                    <a:srgbClr val="231971"/>
                  </a:solidFill>
                  <a:latin typeface="Roboto Bold"/>
                  <a:ea typeface="Roboto Bold"/>
                  <a:cs typeface="Roboto Bold"/>
                  <a:sym typeface="Roboto Bold"/>
                </a:rPr>
                <a:t>Quy tắc Boy Scout</a:t>
              </a:r>
            </a:p>
          </p:txBody>
        </p:sp>
      </p:grpSp>
      <p:grpSp>
        <p:nvGrpSpPr>
          <p:cNvPr name="Group 23" id="23"/>
          <p:cNvGrpSpPr/>
          <p:nvPr/>
        </p:nvGrpSpPr>
        <p:grpSpPr>
          <a:xfrm rot="0">
            <a:off x="9499401" y="7246739"/>
            <a:ext cx="7805886" cy="907256"/>
            <a:chOff x="0" y="0"/>
            <a:chExt cx="10407848" cy="1209675"/>
          </a:xfrm>
        </p:grpSpPr>
        <p:sp>
          <p:nvSpPr>
            <p:cNvPr name="Freeform 24" id="24"/>
            <p:cNvSpPr/>
            <p:nvPr/>
          </p:nvSpPr>
          <p:spPr>
            <a:xfrm flipH="false" flipV="false" rot="0">
              <a:off x="0" y="0"/>
              <a:ext cx="10407848" cy="1209675"/>
            </a:xfrm>
            <a:custGeom>
              <a:avLst/>
              <a:gdLst/>
              <a:ahLst/>
              <a:cxnLst/>
              <a:rect r="r" b="b" t="t" l="l"/>
              <a:pathLst>
                <a:path h="1209675" w="10407848">
                  <a:moveTo>
                    <a:pt x="0" y="0"/>
                  </a:moveTo>
                  <a:lnTo>
                    <a:pt x="10407848" y="0"/>
                  </a:lnTo>
                  <a:lnTo>
                    <a:pt x="10407848" y="1209675"/>
                  </a:lnTo>
                  <a:lnTo>
                    <a:pt x="0" y="1209675"/>
                  </a:lnTo>
                  <a:close/>
                </a:path>
              </a:pathLst>
            </a:custGeom>
            <a:solidFill>
              <a:srgbClr val="000000">
                <a:alpha val="0"/>
              </a:srgbClr>
            </a:solidFill>
          </p:spPr>
        </p:sp>
        <p:sp>
          <p:nvSpPr>
            <p:cNvPr name="TextBox 25" id="25"/>
            <p:cNvSpPr txBox="true"/>
            <p:nvPr/>
          </p:nvSpPr>
          <p:spPr>
            <a:xfrm>
              <a:off x="0" y="-95250"/>
              <a:ext cx="10407848" cy="1304925"/>
            </a:xfrm>
            <a:prstGeom prst="rect">
              <a:avLst/>
            </a:prstGeom>
          </p:spPr>
          <p:txBody>
            <a:bodyPr anchor="t" rtlCol="false" tIns="0" lIns="0" bIns="0" rIns="0"/>
            <a:lstStyle/>
            <a:p>
              <a:pPr algn="l">
                <a:lnSpc>
                  <a:spcPts val="3562"/>
                </a:lnSpc>
              </a:pPr>
              <a:r>
                <a:rPr lang="en-US" sz="2187">
                  <a:solidFill>
                    <a:srgbClr val="2A2742"/>
                  </a:solidFill>
                  <a:latin typeface="Roboto"/>
                  <a:ea typeface="Roboto"/>
                  <a:cs typeface="Roboto"/>
                  <a:sym typeface="Roboto"/>
                </a:rPr>
                <a:t>Cung cấp một cách tiếp cận chủ động để cải thiện chất lượng mã.</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AFA">
                <a:alpha val="90196"/>
              </a:srgbClr>
            </a:solidFill>
          </p:spPr>
        </p:sp>
      </p:grpSp>
      <p:grpSp>
        <p:nvGrpSpPr>
          <p:cNvPr name="Group 5" id="5"/>
          <p:cNvGrpSpPr/>
          <p:nvPr/>
        </p:nvGrpSpPr>
        <p:grpSpPr>
          <a:xfrm rot="0">
            <a:off x="955179" y="750391"/>
            <a:ext cx="8597504" cy="852934"/>
            <a:chOff x="0" y="0"/>
            <a:chExt cx="11463338" cy="1137245"/>
          </a:xfrm>
        </p:grpSpPr>
        <p:sp>
          <p:nvSpPr>
            <p:cNvPr name="Freeform 6" id="6"/>
            <p:cNvSpPr/>
            <p:nvPr/>
          </p:nvSpPr>
          <p:spPr>
            <a:xfrm flipH="false" flipV="false" rot="0">
              <a:off x="0" y="0"/>
              <a:ext cx="11463338" cy="1137245"/>
            </a:xfrm>
            <a:custGeom>
              <a:avLst/>
              <a:gdLst/>
              <a:ahLst/>
              <a:cxnLst/>
              <a:rect r="r" b="b" t="t" l="l"/>
              <a:pathLst>
                <a:path h="1137245" w="11463338">
                  <a:moveTo>
                    <a:pt x="0" y="0"/>
                  </a:moveTo>
                  <a:lnTo>
                    <a:pt x="11463338" y="0"/>
                  </a:lnTo>
                  <a:lnTo>
                    <a:pt x="11463338" y="1137245"/>
                  </a:lnTo>
                  <a:lnTo>
                    <a:pt x="0" y="1137245"/>
                  </a:lnTo>
                  <a:close/>
                </a:path>
              </a:pathLst>
            </a:custGeom>
            <a:solidFill>
              <a:srgbClr val="000000">
                <a:alpha val="0"/>
              </a:srgbClr>
            </a:solidFill>
          </p:spPr>
        </p:sp>
        <p:sp>
          <p:nvSpPr>
            <p:cNvPr name="TextBox 7" id="7"/>
            <p:cNvSpPr txBox="true"/>
            <p:nvPr/>
          </p:nvSpPr>
          <p:spPr>
            <a:xfrm>
              <a:off x="0" y="-38100"/>
              <a:ext cx="11463338" cy="1175345"/>
            </a:xfrm>
            <a:prstGeom prst="rect">
              <a:avLst/>
            </a:prstGeom>
          </p:spPr>
          <p:txBody>
            <a:bodyPr anchor="t" rtlCol="false" tIns="0" lIns="0" bIns="0" rIns="0"/>
            <a:lstStyle/>
            <a:p>
              <a:pPr algn="l">
                <a:lnSpc>
                  <a:spcPts val="6687"/>
                </a:lnSpc>
              </a:pPr>
              <a:r>
                <a:rPr lang="en-US" sz="5312" b="true">
                  <a:solidFill>
                    <a:srgbClr val="231971"/>
                  </a:solidFill>
                  <a:latin typeface="Roboto Bold"/>
                  <a:ea typeface="Roboto Bold"/>
                  <a:cs typeface="Roboto Bold"/>
                  <a:sym typeface="Roboto Bold"/>
                </a:rPr>
                <a:t>Nguồn Gốc và Ứng Dụng</a:t>
              </a:r>
            </a:p>
          </p:txBody>
        </p:sp>
      </p:grpSp>
      <p:grpSp>
        <p:nvGrpSpPr>
          <p:cNvPr name="Group 8" id="8"/>
          <p:cNvGrpSpPr/>
          <p:nvPr/>
        </p:nvGrpSpPr>
        <p:grpSpPr>
          <a:xfrm rot="0">
            <a:off x="955179" y="2012602"/>
            <a:ext cx="9519642" cy="1746647"/>
            <a:chOff x="0" y="0"/>
            <a:chExt cx="12692857" cy="2328863"/>
          </a:xfrm>
        </p:grpSpPr>
        <p:sp>
          <p:nvSpPr>
            <p:cNvPr name="Freeform 9" id="9"/>
            <p:cNvSpPr/>
            <p:nvPr/>
          </p:nvSpPr>
          <p:spPr>
            <a:xfrm flipH="false" flipV="false" rot="0">
              <a:off x="0" y="0"/>
              <a:ext cx="12692857" cy="2328863"/>
            </a:xfrm>
            <a:custGeom>
              <a:avLst/>
              <a:gdLst/>
              <a:ahLst/>
              <a:cxnLst/>
              <a:rect r="r" b="b" t="t" l="l"/>
              <a:pathLst>
                <a:path h="2328863" w="12692857">
                  <a:moveTo>
                    <a:pt x="0" y="0"/>
                  </a:moveTo>
                  <a:lnTo>
                    <a:pt x="12692857" y="0"/>
                  </a:lnTo>
                  <a:lnTo>
                    <a:pt x="12692857" y="2328863"/>
                  </a:lnTo>
                  <a:lnTo>
                    <a:pt x="0" y="2328863"/>
                  </a:lnTo>
                  <a:close/>
                </a:path>
              </a:pathLst>
            </a:custGeom>
            <a:solidFill>
              <a:srgbClr val="000000">
                <a:alpha val="0"/>
              </a:srgbClr>
            </a:solidFill>
          </p:spPr>
        </p:sp>
        <p:sp>
          <p:nvSpPr>
            <p:cNvPr name="TextBox 10" id="10"/>
            <p:cNvSpPr txBox="true"/>
            <p:nvPr/>
          </p:nvSpPr>
          <p:spPr>
            <a:xfrm>
              <a:off x="0" y="-95250"/>
              <a:ext cx="12692857" cy="2424113"/>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Lý thuyết cửa sổ vỡ được đề xuất bởi James Q. Wilson và George Kelling vào năm 1982. Nó dựa trên ý tưởng rằng rối loạn và bỏ bê trong một khu dân cư có thể dẫn đến tội phạm nghiêm trọng hơn.</a:t>
              </a:r>
            </a:p>
          </p:txBody>
        </p:sp>
      </p:grpSp>
      <p:grpSp>
        <p:nvGrpSpPr>
          <p:cNvPr name="Group 11" id="11"/>
          <p:cNvGrpSpPr/>
          <p:nvPr/>
        </p:nvGrpSpPr>
        <p:grpSpPr>
          <a:xfrm rot="0">
            <a:off x="955179" y="4066282"/>
            <a:ext cx="9519642" cy="1309985"/>
            <a:chOff x="0" y="0"/>
            <a:chExt cx="12692857" cy="1746647"/>
          </a:xfrm>
        </p:grpSpPr>
        <p:sp>
          <p:nvSpPr>
            <p:cNvPr name="Freeform 12" id="12"/>
            <p:cNvSpPr/>
            <p:nvPr/>
          </p:nvSpPr>
          <p:spPr>
            <a:xfrm flipH="false" flipV="false" rot="0">
              <a:off x="0" y="0"/>
              <a:ext cx="12692857" cy="1746647"/>
            </a:xfrm>
            <a:custGeom>
              <a:avLst/>
              <a:gdLst/>
              <a:ahLst/>
              <a:cxnLst/>
              <a:rect r="r" b="b" t="t" l="l"/>
              <a:pathLst>
                <a:path h="1746647" w="12692857">
                  <a:moveTo>
                    <a:pt x="0" y="0"/>
                  </a:moveTo>
                  <a:lnTo>
                    <a:pt x="12692857" y="0"/>
                  </a:lnTo>
                  <a:lnTo>
                    <a:pt x="12692857" y="1746647"/>
                  </a:lnTo>
                  <a:lnTo>
                    <a:pt x="0" y="1746647"/>
                  </a:lnTo>
                  <a:close/>
                </a:path>
              </a:pathLst>
            </a:custGeom>
            <a:solidFill>
              <a:srgbClr val="000000">
                <a:alpha val="0"/>
              </a:srgbClr>
            </a:solidFill>
          </p:spPr>
        </p:sp>
        <p:sp>
          <p:nvSpPr>
            <p:cNvPr name="TextBox 13" id="13"/>
            <p:cNvSpPr txBox="true"/>
            <p:nvPr/>
          </p:nvSpPr>
          <p:spPr>
            <a:xfrm>
              <a:off x="0" y="-95250"/>
              <a:ext cx="12692857" cy="1841897"/>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Quy tắc Boy Scout thường được gán cho Robert C. Martin (Uncle Bob). Nó khuyến khích các nhà phát triển "rời đi và để lại mã tốt hơn khi bạn tìm thấy nó."</a:t>
              </a:r>
            </a:p>
          </p:txBody>
        </p:sp>
      </p:grpSp>
      <p:grpSp>
        <p:nvGrpSpPr>
          <p:cNvPr name="Group 14" id="14"/>
          <p:cNvGrpSpPr/>
          <p:nvPr/>
        </p:nvGrpSpPr>
        <p:grpSpPr>
          <a:xfrm rot="0">
            <a:off x="1262211" y="5683300"/>
            <a:ext cx="38100" cy="3854202"/>
            <a:chOff x="0" y="0"/>
            <a:chExt cx="50800" cy="5138937"/>
          </a:xfrm>
        </p:grpSpPr>
        <p:sp>
          <p:nvSpPr>
            <p:cNvPr name="Freeform 15" id="15"/>
            <p:cNvSpPr/>
            <p:nvPr/>
          </p:nvSpPr>
          <p:spPr>
            <a:xfrm flipH="false" flipV="false" rot="0">
              <a:off x="0" y="0"/>
              <a:ext cx="50800" cy="5138928"/>
            </a:xfrm>
            <a:custGeom>
              <a:avLst/>
              <a:gdLst/>
              <a:ahLst/>
              <a:cxnLst/>
              <a:rect r="r" b="b" t="t" l="l"/>
              <a:pathLst>
                <a:path h="5138928" w="50800">
                  <a:moveTo>
                    <a:pt x="0" y="25400"/>
                  </a:moveTo>
                  <a:cubicBezTo>
                    <a:pt x="0" y="11430"/>
                    <a:pt x="11430" y="0"/>
                    <a:pt x="25400" y="0"/>
                  </a:cubicBezTo>
                  <a:cubicBezTo>
                    <a:pt x="39370" y="0"/>
                    <a:pt x="50800" y="11430"/>
                    <a:pt x="50800" y="25400"/>
                  </a:cubicBezTo>
                  <a:lnTo>
                    <a:pt x="50800" y="5113528"/>
                  </a:lnTo>
                  <a:cubicBezTo>
                    <a:pt x="50800" y="5127498"/>
                    <a:pt x="39370" y="5138928"/>
                    <a:pt x="25400" y="5138928"/>
                  </a:cubicBezTo>
                  <a:cubicBezTo>
                    <a:pt x="11430" y="5138928"/>
                    <a:pt x="0" y="5127498"/>
                    <a:pt x="0" y="5113528"/>
                  </a:cubicBezTo>
                  <a:close/>
                </a:path>
              </a:pathLst>
            </a:custGeom>
            <a:solidFill>
              <a:srgbClr val="BDB8DF"/>
            </a:solidFill>
          </p:spPr>
        </p:sp>
      </p:grpSp>
      <p:grpSp>
        <p:nvGrpSpPr>
          <p:cNvPr name="Group 16" id="16"/>
          <p:cNvGrpSpPr/>
          <p:nvPr/>
        </p:nvGrpSpPr>
        <p:grpSpPr>
          <a:xfrm rot="0">
            <a:off x="1531144" y="6278315"/>
            <a:ext cx="818704" cy="38100"/>
            <a:chOff x="0" y="0"/>
            <a:chExt cx="1091605" cy="50800"/>
          </a:xfrm>
        </p:grpSpPr>
        <p:sp>
          <p:nvSpPr>
            <p:cNvPr name="Freeform 17" id="17"/>
            <p:cNvSpPr/>
            <p:nvPr/>
          </p:nvSpPr>
          <p:spPr>
            <a:xfrm flipH="false" flipV="false" rot="0">
              <a:off x="0" y="0"/>
              <a:ext cx="1091565" cy="50800"/>
            </a:xfrm>
            <a:custGeom>
              <a:avLst/>
              <a:gdLst/>
              <a:ahLst/>
              <a:cxnLst/>
              <a:rect r="r" b="b" t="t" l="l"/>
              <a:pathLst>
                <a:path h="50800" w="1091565">
                  <a:moveTo>
                    <a:pt x="0" y="25400"/>
                  </a:moveTo>
                  <a:cubicBezTo>
                    <a:pt x="0" y="11430"/>
                    <a:pt x="11430" y="0"/>
                    <a:pt x="25400" y="0"/>
                  </a:cubicBezTo>
                  <a:lnTo>
                    <a:pt x="1066165" y="0"/>
                  </a:lnTo>
                  <a:cubicBezTo>
                    <a:pt x="1080135" y="0"/>
                    <a:pt x="1091565" y="11430"/>
                    <a:pt x="1091565" y="25400"/>
                  </a:cubicBezTo>
                  <a:cubicBezTo>
                    <a:pt x="1091565" y="39370"/>
                    <a:pt x="1080135" y="50800"/>
                    <a:pt x="1066165" y="50800"/>
                  </a:cubicBezTo>
                  <a:lnTo>
                    <a:pt x="25400" y="50800"/>
                  </a:lnTo>
                  <a:cubicBezTo>
                    <a:pt x="11430" y="50800"/>
                    <a:pt x="0" y="39370"/>
                    <a:pt x="0" y="25400"/>
                  </a:cubicBezTo>
                  <a:close/>
                </a:path>
              </a:pathLst>
            </a:custGeom>
            <a:solidFill>
              <a:srgbClr val="BDB8DF"/>
            </a:solidFill>
          </p:spPr>
        </p:sp>
      </p:grpSp>
      <p:grpSp>
        <p:nvGrpSpPr>
          <p:cNvPr name="Group 18" id="18"/>
          <p:cNvGrpSpPr/>
          <p:nvPr/>
        </p:nvGrpSpPr>
        <p:grpSpPr>
          <a:xfrm rot="0">
            <a:off x="950416" y="5985570"/>
            <a:ext cx="623590" cy="623590"/>
            <a:chOff x="0" y="0"/>
            <a:chExt cx="831453" cy="831453"/>
          </a:xfrm>
        </p:grpSpPr>
        <p:sp>
          <p:nvSpPr>
            <p:cNvPr name="Freeform 19" id="19"/>
            <p:cNvSpPr/>
            <p:nvPr/>
          </p:nvSpPr>
          <p:spPr>
            <a:xfrm flipH="false" flipV="false" rot="0">
              <a:off x="6350" y="6350"/>
              <a:ext cx="818642" cy="818769"/>
            </a:xfrm>
            <a:custGeom>
              <a:avLst/>
              <a:gdLst/>
              <a:ahLst/>
              <a:cxnLst/>
              <a:rect r="r" b="b" t="t" l="l"/>
              <a:pathLst>
                <a:path h="818769" w="818642">
                  <a:moveTo>
                    <a:pt x="0" y="152781"/>
                  </a:moveTo>
                  <a:cubicBezTo>
                    <a:pt x="0" y="68453"/>
                    <a:pt x="68453" y="0"/>
                    <a:pt x="152781" y="0"/>
                  </a:cubicBezTo>
                  <a:lnTo>
                    <a:pt x="665861" y="0"/>
                  </a:lnTo>
                  <a:cubicBezTo>
                    <a:pt x="750316" y="0"/>
                    <a:pt x="818642" y="68453"/>
                    <a:pt x="818642" y="152781"/>
                  </a:cubicBezTo>
                  <a:lnTo>
                    <a:pt x="818642" y="665861"/>
                  </a:lnTo>
                  <a:cubicBezTo>
                    <a:pt x="818642" y="750316"/>
                    <a:pt x="750189" y="818642"/>
                    <a:pt x="665861" y="818642"/>
                  </a:cubicBezTo>
                  <a:lnTo>
                    <a:pt x="152781" y="818642"/>
                  </a:lnTo>
                  <a:cubicBezTo>
                    <a:pt x="68453" y="818769"/>
                    <a:pt x="0" y="750316"/>
                    <a:pt x="0" y="665861"/>
                  </a:cubicBezTo>
                  <a:close/>
                </a:path>
              </a:pathLst>
            </a:custGeom>
            <a:solidFill>
              <a:srgbClr val="E9E6FA"/>
            </a:solidFill>
          </p:spPr>
        </p:sp>
        <p:sp>
          <p:nvSpPr>
            <p:cNvPr name="Freeform 20" id="20"/>
            <p:cNvSpPr/>
            <p:nvPr/>
          </p:nvSpPr>
          <p:spPr>
            <a:xfrm flipH="false" flipV="false" rot="0">
              <a:off x="0" y="0"/>
              <a:ext cx="831342" cy="831469"/>
            </a:xfrm>
            <a:custGeom>
              <a:avLst/>
              <a:gdLst/>
              <a:ahLst/>
              <a:cxnLst/>
              <a:rect r="r" b="b" t="t" l="l"/>
              <a:pathLst>
                <a:path h="831469" w="831342">
                  <a:moveTo>
                    <a:pt x="0" y="159131"/>
                  </a:moveTo>
                  <a:cubicBezTo>
                    <a:pt x="0" y="71247"/>
                    <a:pt x="71247" y="0"/>
                    <a:pt x="159131" y="0"/>
                  </a:cubicBezTo>
                  <a:lnTo>
                    <a:pt x="672211" y="0"/>
                  </a:lnTo>
                  <a:lnTo>
                    <a:pt x="672211" y="6350"/>
                  </a:lnTo>
                  <a:lnTo>
                    <a:pt x="672211" y="0"/>
                  </a:lnTo>
                  <a:lnTo>
                    <a:pt x="672211" y="6350"/>
                  </a:lnTo>
                  <a:lnTo>
                    <a:pt x="672211" y="0"/>
                  </a:lnTo>
                  <a:cubicBezTo>
                    <a:pt x="760095" y="0"/>
                    <a:pt x="831342" y="71247"/>
                    <a:pt x="831342" y="159131"/>
                  </a:cubicBezTo>
                  <a:lnTo>
                    <a:pt x="831342" y="672211"/>
                  </a:lnTo>
                  <a:lnTo>
                    <a:pt x="824992" y="672211"/>
                  </a:lnTo>
                  <a:lnTo>
                    <a:pt x="831342" y="672211"/>
                  </a:lnTo>
                  <a:cubicBezTo>
                    <a:pt x="831342" y="760095"/>
                    <a:pt x="760095" y="831342"/>
                    <a:pt x="672211" y="831342"/>
                  </a:cubicBezTo>
                  <a:lnTo>
                    <a:pt x="672211" y="824992"/>
                  </a:lnTo>
                  <a:lnTo>
                    <a:pt x="672211" y="831342"/>
                  </a:lnTo>
                  <a:lnTo>
                    <a:pt x="159131" y="831342"/>
                  </a:lnTo>
                  <a:lnTo>
                    <a:pt x="159131" y="824992"/>
                  </a:lnTo>
                  <a:lnTo>
                    <a:pt x="159131" y="831342"/>
                  </a:lnTo>
                  <a:cubicBezTo>
                    <a:pt x="71247" y="831469"/>
                    <a:pt x="0" y="760222"/>
                    <a:pt x="0" y="672211"/>
                  </a:cubicBezTo>
                  <a:lnTo>
                    <a:pt x="0" y="159131"/>
                  </a:lnTo>
                  <a:lnTo>
                    <a:pt x="6350" y="159131"/>
                  </a:lnTo>
                  <a:lnTo>
                    <a:pt x="0" y="159131"/>
                  </a:lnTo>
                  <a:moveTo>
                    <a:pt x="12700" y="159131"/>
                  </a:moveTo>
                  <a:lnTo>
                    <a:pt x="12700" y="672211"/>
                  </a:lnTo>
                  <a:lnTo>
                    <a:pt x="6350" y="672211"/>
                  </a:lnTo>
                  <a:lnTo>
                    <a:pt x="12700" y="672211"/>
                  </a:lnTo>
                  <a:cubicBezTo>
                    <a:pt x="12700" y="753110"/>
                    <a:pt x="78232" y="818769"/>
                    <a:pt x="159131" y="818769"/>
                  </a:cubicBezTo>
                  <a:lnTo>
                    <a:pt x="672211" y="818769"/>
                  </a:lnTo>
                  <a:cubicBezTo>
                    <a:pt x="753110" y="818769"/>
                    <a:pt x="818642" y="753237"/>
                    <a:pt x="818642" y="672338"/>
                  </a:cubicBezTo>
                  <a:lnTo>
                    <a:pt x="818642" y="159131"/>
                  </a:lnTo>
                  <a:lnTo>
                    <a:pt x="824992" y="159131"/>
                  </a:lnTo>
                  <a:lnTo>
                    <a:pt x="818642" y="159131"/>
                  </a:lnTo>
                  <a:cubicBezTo>
                    <a:pt x="818769" y="78232"/>
                    <a:pt x="753110" y="12700"/>
                    <a:pt x="672211" y="12700"/>
                  </a:cubicBezTo>
                  <a:lnTo>
                    <a:pt x="159131" y="12700"/>
                  </a:lnTo>
                  <a:lnTo>
                    <a:pt x="159131" y="6350"/>
                  </a:lnTo>
                  <a:lnTo>
                    <a:pt x="159131" y="12700"/>
                  </a:lnTo>
                  <a:cubicBezTo>
                    <a:pt x="78232" y="12700"/>
                    <a:pt x="12700" y="78232"/>
                    <a:pt x="12700" y="159131"/>
                  </a:cubicBezTo>
                  <a:close/>
                </a:path>
              </a:pathLst>
            </a:custGeom>
            <a:solidFill>
              <a:srgbClr val="BDB8DF"/>
            </a:solidFill>
          </p:spPr>
        </p:sp>
      </p:grpSp>
      <p:grpSp>
        <p:nvGrpSpPr>
          <p:cNvPr name="Group 21" id="21"/>
          <p:cNvGrpSpPr/>
          <p:nvPr/>
        </p:nvGrpSpPr>
        <p:grpSpPr>
          <a:xfrm rot="0">
            <a:off x="1057572" y="6041529"/>
            <a:ext cx="409278" cy="511671"/>
            <a:chOff x="0" y="0"/>
            <a:chExt cx="545703" cy="682228"/>
          </a:xfrm>
        </p:grpSpPr>
        <p:sp>
          <p:nvSpPr>
            <p:cNvPr name="Freeform 22" id="22"/>
            <p:cNvSpPr/>
            <p:nvPr/>
          </p:nvSpPr>
          <p:spPr>
            <a:xfrm flipH="false" flipV="false" rot="0">
              <a:off x="0" y="0"/>
              <a:ext cx="545703" cy="682228"/>
            </a:xfrm>
            <a:custGeom>
              <a:avLst/>
              <a:gdLst/>
              <a:ahLst/>
              <a:cxnLst/>
              <a:rect r="r" b="b" t="t" l="l"/>
              <a:pathLst>
                <a:path h="682228" w="545703">
                  <a:moveTo>
                    <a:pt x="0" y="0"/>
                  </a:moveTo>
                  <a:lnTo>
                    <a:pt x="545703" y="0"/>
                  </a:lnTo>
                  <a:lnTo>
                    <a:pt x="545703" y="682228"/>
                  </a:lnTo>
                  <a:lnTo>
                    <a:pt x="0" y="682228"/>
                  </a:lnTo>
                  <a:close/>
                </a:path>
              </a:pathLst>
            </a:custGeom>
            <a:solidFill>
              <a:srgbClr val="000000">
                <a:alpha val="0"/>
              </a:srgbClr>
            </a:solidFill>
          </p:spPr>
        </p:sp>
        <p:sp>
          <p:nvSpPr>
            <p:cNvPr name="TextBox 23" id="23"/>
            <p:cNvSpPr txBox="true"/>
            <p:nvPr/>
          </p:nvSpPr>
          <p:spPr>
            <a:xfrm>
              <a:off x="0" y="47625"/>
              <a:ext cx="545703" cy="634603"/>
            </a:xfrm>
            <a:prstGeom prst="rect">
              <a:avLst/>
            </a:prstGeom>
          </p:spPr>
          <p:txBody>
            <a:bodyPr anchor="t" rtlCol="false" tIns="0" lIns="0" bIns="0" rIns="0"/>
            <a:lstStyle/>
            <a:p>
              <a:pPr algn="ctr">
                <a:lnSpc>
                  <a:spcPts val="3187"/>
                </a:lnSpc>
              </a:pPr>
              <a:r>
                <a:rPr lang="en-US" sz="3187" b="true">
                  <a:solidFill>
                    <a:srgbClr val="2A2742"/>
                  </a:solidFill>
                  <a:latin typeface="Roboto Bold"/>
                  <a:ea typeface="Roboto Bold"/>
                  <a:cs typeface="Roboto Bold"/>
                  <a:sym typeface="Roboto Bold"/>
                </a:rPr>
                <a:t>1</a:t>
              </a:r>
            </a:p>
          </p:txBody>
        </p:sp>
      </p:grpSp>
      <p:grpSp>
        <p:nvGrpSpPr>
          <p:cNvPr name="Group 24" id="24"/>
          <p:cNvGrpSpPr/>
          <p:nvPr/>
        </p:nvGrpSpPr>
        <p:grpSpPr>
          <a:xfrm rot="0">
            <a:off x="2626816" y="5956101"/>
            <a:ext cx="3411439" cy="426393"/>
            <a:chOff x="0" y="0"/>
            <a:chExt cx="4548585" cy="568523"/>
          </a:xfrm>
        </p:grpSpPr>
        <p:sp>
          <p:nvSpPr>
            <p:cNvPr name="Freeform 25" id="25"/>
            <p:cNvSpPr/>
            <p:nvPr/>
          </p:nvSpPr>
          <p:spPr>
            <a:xfrm flipH="false" flipV="false" rot="0">
              <a:off x="0" y="0"/>
              <a:ext cx="4548585" cy="568523"/>
            </a:xfrm>
            <a:custGeom>
              <a:avLst/>
              <a:gdLst/>
              <a:ahLst/>
              <a:cxnLst/>
              <a:rect r="r" b="b" t="t" l="l"/>
              <a:pathLst>
                <a:path h="568523" w="4548585">
                  <a:moveTo>
                    <a:pt x="0" y="0"/>
                  </a:moveTo>
                  <a:lnTo>
                    <a:pt x="4548585" y="0"/>
                  </a:lnTo>
                  <a:lnTo>
                    <a:pt x="4548585" y="568523"/>
                  </a:lnTo>
                  <a:lnTo>
                    <a:pt x="0" y="568523"/>
                  </a:lnTo>
                  <a:close/>
                </a:path>
              </a:pathLst>
            </a:custGeom>
            <a:solidFill>
              <a:srgbClr val="000000">
                <a:alpha val="0"/>
              </a:srgbClr>
            </a:solidFill>
          </p:spPr>
        </p:sp>
        <p:sp>
          <p:nvSpPr>
            <p:cNvPr name="TextBox 26" id="26"/>
            <p:cNvSpPr txBox="true"/>
            <p:nvPr/>
          </p:nvSpPr>
          <p:spPr>
            <a:xfrm>
              <a:off x="0" y="-28575"/>
              <a:ext cx="4548585" cy="597098"/>
            </a:xfrm>
            <a:prstGeom prst="rect">
              <a:avLst/>
            </a:prstGeom>
          </p:spPr>
          <p:txBody>
            <a:bodyPr anchor="t" rtlCol="false" tIns="0" lIns="0" bIns="0" rIns="0"/>
            <a:lstStyle/>
            <a:p>
              <a:pPr algn="l">
                <a:lnSpc>
                  <a:spcPts val="3312"/>
                </a:lnSpc>
              </a:pPr>
              <a:r>
                <a:rPr lang="en-US" sz="2625" b="true">
                  <a:solidFill>
                    <a:srgbClr val="2A2742"/>
                  </a:solidFill>
                  <a:latin typeface="Roboto Bold"/>
                  <a:ea typeface="Roboto Bold"/>
                  <a:cs typeface="Roboto Bold"/>
                  <a:sym typeface="Roboto Bold"/>
                </a:rPr>
                <a:t>1982</a:t>
              </a:r>
            </a:p>
          </p:txBody>
        </p:sp>
      </p:grpSp>
      <p:grpSp>
        <p:nvGrpSpPr>
          <p:cNvPr name="Group 27" id="27"/>
          <p:cNvGrpSpPr/>
          <p:nvPr/>
        </p:nvGrpSpPr>
        <p:grpSpPr>
          <a:xfrm rot="0">
            <a:off x="2626816" y="6546205"/>
            <a:ext cx="7848005" cy="436661"/>
            <a:chOff x="0" y="0"/>
            <a:chExt cx="10464007" cy="582215"/>
          </a:xfrm>
        </p:grpSpPr>
        <p:sp>
          <p:nvSpPr>
            <p:cNvPr name="Freeform 28" id="28"/>
            <p:cNvSpPr/>
            <p:nvPr/>
          </p:nvSpPr>
          <p:spPr>
            <a:xfrm flipH="false" flipV="false" rot="0">
              <a:off x="0" y="0"/>
              <a:ext cx="10464007" cy="582215"/>
            </a:xfrm>
            <a:custGeom>
              <a:avLst/>
              <a:gdLst/>
              <a:ahLst/>
              <a:cxnLst/>
              <a:rect r="r" b="b" t="t" l="l"/>
              <a:pathLst>
                <a:path h="582215" w="10464007">
                  <a:moveTo>
                    <a:pt x="0" y="0"/>
                  </a:moveTo>
                  <a:lnTo>
                    <a:pt x="10464007" y="0"/>
                  </a:lnTo>
                  <a:lnTo>
                    <a:pt x="10464007" y="582215"/>
                  </a:lnTo>
                  <a:lnTo>
                    <a:pt x="0" y="582215"/>
                  </a:lnTo>
                  <a:close/>
                </a:path>
              </a:pathLst>
            </a:custGeom>
            <a:solidFill>
              <a:srgbClr val="000000">
                <a:alpha val="0"/>
              </a:srgbClr>
            </a:solidFill>
          </p:spPr>
        </p:sp>
        <p:sp>
          <p:nvSpPr>
            <p:cNvPr name="TextBox 29" id="29"/>
            <p:cNvSpPr txBox="true"/>
            <p:nvPr/>
          </p:nvSpPr>
          <p:spPr>
            <a:xfrm>
              <a:off x="0" y="-95250"/>
              <a:ext cx="10464007" cy="677465"/>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Lý thuyết cửa sổ vỡ được đề xuất.</a:t>
              </a:r>
            </a:p>
          </p:txBody>
        </p:sp>
      </p:grpSp>
      <p:grpSp>
        <p:nvGrpSpPr>
          <p:cNvPr name="Group 30" id="30"/>
          <p:cNvGrpSpPr/>
          <p:nvPr/>
        </p:nvGrpSpPr>
        <p:grpSpPr>
          <a:xfrm rot="0">
            <a:off x="1531144" y="8123485"/>
            <a:ext cx="818704" cy="38100"/>
            <a:chOff x="0" y="0"/>
            <a:chExt cx="1091605" cy="50800"/>
          </a:xfrm>
        </p:grpSpPr>
        <p:sp>
          <p:nvSpPr>
            <p:cNvPr name="Freeform 31" id="31"/>
            <p:cNvSpPr/>
            <p:nvPr/>
          </p:nvSpPr>
          <p:spPr>
            <a:xfrm flipH="false" flipV="false" rot="0">
              <a:off x="0" y="0"/>
              <a:ext cx="1091565" cy="50800"/>
            </a:xfrm>
            <a:custGeom>
              <a:avLst/>
              <a:gdLst/>
              <a:ahLst/>
              <a:cxnLst/>
              <a:rect r="r" b="b" t="t" l="l"/>
              <a:pathLst>
                <a:path h="50800" w="1091565">
                  <a:moveTo>
                    <a:pt x="0" y="25400"/>
                  </a:moveTo>
                  <a:cubicBezTo>
                    <a:pt x="0" y="11430"/>
                    <a:pt x="11430" y="0"/>
                    <a:pt x="25400" y="0"/>
                  </a:cubicBezTo>
                  <a:lnTo>
                    <a:pt x="1066165" y="0"/>
                  </a:lnTo>
                  <a:cubicBezTo>
                    <a:pt x="1080135" y="0"/>
                    <a:pt x="1091565" y="11430"/>
                    <a:pt x="1091565" y="25400"/>
                  </a:cubicBezTo>
                  <a:cubicBezTo>
                    <a:pt x="1091565" y="39370"/>
                    <a:pt x="1080135" y="50800"/>
                    <a:pt x="1066165" y="50800"/>
                  </a:cubicBezTo>
                  <a:lnTo>
                    <a:pt x="25400" y="50800"/>
                  </a:lnTo>
                  <a:cubicBezTo>
                    <a:pt x="11430" y="50800"/>
                    <a:pt x="0" y="39370"/>
                    <a:pt x="0" y="25400"/>
                  </a:cubicBezTo>
                  <a:close/>
                </a:path>
              </a:pathLst>
            </a:custGeom>
            <a:solidFill>
              <a:srgbClr val="BDB8DF"/>
            </a:solidFill>
          </p:spPr>
        </p:sp>
      </p:grpSp>
      <p:grpSp>
        <p:nvGrpSpPr>
          <p:cNvPr name="Group 32" id="32"/>
          <p:cNvGrpSpPr/>
          <p:nvPr/>
        </p:nvGrpSpPr>
        <p:grpSpPr>
          <a:xfrm rot="0">
            <a:off x="950416" y="7830741"/>
            <a:ext cx="623590" cy="623590"/>
            <a:chOff x="0" y="0"/>
            <a:chExt cx="831453" cy="831453"/>
          </a:xfrm>
        </p:grpSpPr>
        <p:sp>
          <p:nvSpPr>
            <p:cNvPr name="Freeform 33" id="33"/>
            <p:cNvSpPr/>
            <p:nvPr/>
          </p:nvSpPr>
          <p:spPr>
            <a:xfrm flipH="false" flipV="false" rot="0">
              <a:off x="6350" y="6350"/>
              <a:ext cx="818642" cy="818769"/>
            </a:xfrm>
            <a:custGeom>
              <a:avLst/>
              <a:gdLst/>
              <a:ahLst/>
              <a:cxnLst/>
              <a:rect r="r" b="b" t="t" l="l"/>
              <a:pathLst>
                <a:path h="818769" w="818642">
                  <a:moveTo>
                    <a:pt x="0" y="152781"/>
                  </a:moveTo>
                  <a:cubicBezTo>
                    <a:pt x="0" y="68453"/>
                    <a:pt x="68453" y="0"/>
                    <a:pt x="152781" y="0"/>
                  </a:cubicBezTo>
                  <a:lnTo>
                    <a:pt x="665861" y="0"/>
                  </a:lnTo>
                  <a:cubicBezTo>
                    <a:pt x="750316" y="0"/>
                    <a:pt x="818642" y="68453"/>
                    <a:pt x="818642" y="152781"/>
                  </a:cubicBezTo>
                  <a:lnTo>
                    <a:pt x="818642" y="665861"/>
                  </a:lnTo>
                  <a:cubicBezTo>
                    <a:pt x="818642" y="750316"/>
                    <a:pt x="750189" y="818642"/>
                    <a:pt x="665861" y="818642"/>
                  </a:cubicBezTo>
                  <a:lnTo>
                    <a:pt x="152781" y="818642"/>
                  </a:lnTo>
                  <a:cubicBezTo>
                    <a:pt x="68453" y="818769"/>
                    <a:pt x="0" y="750316"/>
                    <a:pt x="0" y="665861"/>
                  </a:cubicBezTo>
                  <a:close/>
                </a:path>
              </a:pathLst>
            </a:custGeom>
            <a:solidFill>
              <a:srgbClr val="E9E6FA"/>
            </a:solidFill>
          </p:spPr>
        </p:sp>
        <p:sp>
          <p:nvSpPr>
            <p:cNvPr name="Freeform 34" id="34"/>
            <p:cNvSpPr/>
            <p:nvPr/>
          </p:nvSpPr>
          <p:spPr>
            <a:xfrm flipH="false" flipV="false" rot="0">
              <a:off x="0" y="0"/>
              <a:ext cx="831342" cy="831469"/>
            </a:xfrm>
            <a:custGeom>
              <a:avLst/>
              <a:gdLst/>
              <a:ahLst/>
              <a:cxnLst/>
              <a:rect r="r" b="b" t="t" l="l"/>
              <a:pathLst>
                <a:path h="831469" w="831342">
                  <a:moveTo>
                    <a:pt x="0" y="159131"/>
                  </a:moveTo>
                  <a:cubicBezTo>
                    <a:pt x="0" y="71247"/>
                    <a:pt x="71247" y="0"/>
                    <a:pt x="159131" y="0"/>
                  </a:cubicBezTo>
                  <a:lnTo>
                    <a:pt x="672211" y="0"/>
                  </a:lnTo>
                  <a:lnTo>
                    <a:pt x="672211" y="6350"/>
                  </a:lnTo>
                  <a:lnTo>
                    <a:pt x="672211" y="0"/>
                  </a:lnTo>
                  <a:lnTo>
                    <a:pt x="672211" y="6350"/>
                  </a:lnTo>
                  <a:lnTo>
                    <a:pt x="672211" y="0"/>
                  </a:lnTo>
                  <a:cubicBezTo>
                    <a:pt x="760095" y="0"/>
                    <a:pt x="831342" y="71247"/>
                    <a:pt x="831342" y="159131"/>
                  </a:cubicBezTo>
                  <a:lnTo>
                    <a:pt x="831342" y="672211"/>
                  </a:lnTo>
                  <a:lnTo>
                    <a:pt x="824992" y="672211"/>
                  </a:lnTo>
                  <a:lnTo>
                    <a:pt x="831342" y="672211"/>
                  </a:lnTo>
                  <a:cubicBezTo>
                    <a:pt x="831342" y="760095"/>
                    <a:pt x="760095" y="831342"/>
                    <a:pt x="672211" y="831342"/>
                  </a:cubicBezTo>
                  <a:lnTo>
                    <a:pt x="672211" y="824992"/>
                  </a:lnTo>
                  <a:lnTo>
                    <a:pt x="672211" y="831342"/>
                  </a:lnTo>
                  <a:lnTo>
                    <a:pt x="159131" y="831342"/>
                  </a:lnTo>
                  <a:lnTo>
                    <a:pt x="159131" y="824992"/>
                  </a:lnTo>
                  <a:lnTo>
                    <a:pt x="159131" y="831342"/>
                  </a:lnTo>
                  <a:cubicBezTo>
                    <a:pt x="71247" y="831469"/>
                    <a:pt x="0" y="760222"/>
                    <a:pt x="0" y="672211"/>
                  </a:cubicBezTo>
                  <a:lnTo>
                    <a:pt x="0" y="159131"/>
                  </a:lnTo>
                  <a:lnTo>
                    <a:pt x="6350" y="159131"/>
                  </a:lnTo>
                  <a:lnTo>
                    <a:pt x="0" y="159131"/>
                  </a:lnTo>
                  <a:moveTo>
                    <a:pt x="12700" y="159131"/>
                  </a:moveTo>
                  <a:lnTo>
                    <a:pt x="12700" y="672211"/>
                  </a:lnTo>
                  <a:lnTo>
                    <a:pt x="6350" y="672211"/>
                  </a:lnTo>
                  <a:lnTo>
                    <a:pt x="12700" y="672211"/>
                  </a:lnTo>
                  <a:cubicBezTo>
                    <a:pt x="12700" y="753110"/>
                    <a:pt x="78232" y="818769"/>
                    <a:pt x="159131" y="818769"/>
                  </a:cubicBezTo>
                  <a:lnTo>
                    <a:pt x="672211" y="818769"/>
                  </a:lnTo>
                  <a:cubicBezTo>
                    <a:pt x="753110" y="818769"/>
                    <a:pt x="818642" y="753237"/>
                    <a:pt x="818642" y="672338"/>
                  </a:cubicBezTo>
                  <a:lnTo>
                    <a:pt x="818642" y="159131"/>
                  </a:lnTo>
                  <a:lnTo>
                    <a:pt x="824992" y="159131"/>
                  </a:lnTo>
                  <a:lnTo>
                    <a:pt x="818642" y="159131"/>
                  </a:lnTo>
                  <a:cubicBezTo>
                    <a:pt x="818769" y="78232"/>
                    <a:pt x="753110" y="12700"/>
                    <a:pt x="672211" y="12700"/>
                  </a:cubicBezTo>
                  <a:lnTo>
                    <a:pt x="159131" y="12700"/>
                  </a:lnTo>
                  <a:lnTo>
                    <a:pt x="159131" y="6350"/>
                  </a:lnTo>
                  <a:lnTo>
                    <a:pt x="159131" y="12700"/>
                  </a:lnTo>
                  <a:cubicBezTo>
                    <a:pt x="78232" y="12700"/>
                    <a:pt x="12700" y="78232"/>
                    <a:pt x="12700" y="159131"/>
                  </a:cubicBezTo>
                  <a:close/>
                </a:path>
              </a:pathLst>
            </a:custGeom>
            <a:solidFill>
              <a:srgbClr val="BDB8DF"/>
            </a:solidFill>
          </p:spPr>
        </p:sp>
      </p:grpSp>
      <p:grpSp>
        <p:nvGrpSpPr>
          <p:cNvPr name="Group 35" id="35"/>
          <p:cNvGrpSpPr/>
          <p:nvPr/>
        </p:nvGrpSpPr>
        <p:grpSpPr>
          <a:xfrm rot="0">
            <a:off x="1057572" y="7886700"/>
            <a:ext cx="409278" cy="511671"/>
            <a:chOff x="0" y="0"/>
            <a:chExt cx="545703" cy="682228"/>
          </a:xfrm>
        </p:grpSpPr>
        <p:sp>
          <p:nvSpPr>
            <p:cNvPr name="Freeform 36" id="36"/>
            <p:cNvSpPr/>
            <p:nvPr/>
          </p:nvSpPr>
          <p:spPr>
            <a:xfrm flipH="false" flipV="false" rot="0">
              <a:off x="0" y="0"/>
              <a:ext cx="545703" cy="682228"/>
            </a:xfrm>
            <a:custGeom>
              <a:avLst/>
              <a:gdLst/>
              <a:ahLst/>
              <a:cxnLst/>
              <a:rect r="r" b="b" t="t" l="l"/>
              <a:pathLst>
                <a:path h="682228" w="545703">
                  <a:moveTo>
                    <a:pt x="0" y="0"/>
                  </a:moveTo>
                  <a:lnTo>
                    <a:pt x="545703" y="0"/>
                  </a:lnTo>
                  <a:lnTo>
                    <a:pt x="545703" y="682228"/>
                  </a:lnTo>
                  <a:lnTo>
                    <a:pt x="0" y="682228"/>
                  </a:lnTo>
                  <a:close/>
                </a:path>
              </a:pathLst>
            </a:custGeom>
            <a:solidFill>
              <a:srgbClr val="000000">
                <a:alpha val="0"/>
              </a:srgbClr>
            </a:solidFill>
          </p:spPr>
        </p:sp>
        <p:sp>
          <p:nvSpPr>
            <p:cNvPr name="TextBox 37" id="37"/>
            <p:cNvSpPr txBox="true"/>
            <p:nvPr/>
          </p:nvSpPr>
          <p:spPr>
            <a:xfrm>
              <a:off x="0" y="47625"/>
              <a:ext cx="545703" cy="634603"/>
            </a:xfrm>
            <a:prstGeom prst="rect">
              <a:avLst/>
            </a:prstGeom>
          </p:spPr>
          <p:txBody>
            <a:bodyPr anchor="t" rtlCol="false" tIns="0" lIns="0" bIns="0" rIns="0"/>
            <a:lstStyle/>
            <a:p>
              <a:pPr algn="ctr">
                <a:lnSpc>
                  <a:spcPts val="3187"/>
                </a:lnSpc>
              </a:pPr>
              <a:r>
                <a:rPr lang="en-US" sz="3187" b="true">
                  <a:solidFill>
                    <a:srgbClr val="2A2742"/>
                  </a:solidFill>
                  <a:latin typeface="Roboto Bold"/>
                  <a:ea typeface="Roboto Bold"/>
                  <a:cs typeface="Roboto Bold"/>
                  <a:sym typeface="Roboto Bold"/>
                </a:rPr>
                <a:t>2</a:t>
              </a:r>
            </a:p>
          </p:txBody>
        </p:sp>
      </p:grpSp>
      <p:grpSp>
        <p:nvGrpSpPr>
          <p:cNvPr name="Group 38" id="38"/>
          <p:cNvGrpSpPr/>
          <p:nvPr/>
        </p:nvGrpSpPr>
        <p:grpSpPr>
          <a:xfrm rot="0">
            <a:off x="2626816" y="7801272"/>
            <a:ext cx="3411439" cy="426393"/>
            <a:chOff x="0" y="0"/>
            <a:chExt cx="4548585" cy="568523"/>
          </a:xfrm>
        </p:grpSpPr>
        <p:sp>
          <p:nvSpPr>
            <p:cNvPr name="Freeform 39" id="39"/>
            <p:cNvSpPr/>
            <p:nvPr/>
          </p:nvSpPr>
          <p:spPr>
            <a:xfrm flipH="false" flipV="false" rot="0">
              <a:off x="0" y="0"/>
              <a:ext cx="4548585" cy="568523"/>
            </a:xfrm>
            <a:custGeom>
              <a:avLst/>
              <a:gdLst/>
              <a:ahLst/>
              <a:cxnLst/>
              <a:rect r="r" b="b" t="t" l="l"/>
              <a:pathLst>
                <a:path h="568523" w="4548585">
                  <a:moveTo>
                    <a:pt x="0" y="0"/>
                  </a:moveTo>
                  <a:lnTo>
                    <a:pt x="4548585" y="0"/>
                  </a:lnTo>
                  <a:lnTo>
                    <a:pt x="4548585" y="568523"/>
                  </a:lnTo>
                  <a:lnTo>
                    <a:pt x="0" y="568523"/>
                  </a:lnTo>
                  <a:close/>
                </a:path>
              </a:pathLst>
            </a:custGeom>
            <a:solidFill>
              <a:srgbClr val="000000">
                <a:alpha val="0"/>
              </a:srgbClr>
            </a:solidFill>
          </p:spPr>
        </p:sp>
        <p:sp>
          <p:nvSpPr>
            <p:cNvPr name="TextBox 40" id="40"/>
            <p:cNvSpPr txBox="true"/>
            <p:nvPr/>
          </p:nvSpPr>
          <p:spPr>
            <a:xfrm>
              <a:off x="0" y="-28575"/>
              <a:ext cx="4548585" cy="597098"/>
            </a:xfrm>
            <a:prstGeom prst="rect">
              <a:avLst/>
            </a:prstGeom>
          </p:spPr>
          <p:txBody>
            <a:bodyPr anchor="t" rtlCol="false" tIns="0" lIns="0" bIns="0" rIns="0"/>
            <a:lstStyle/>
            <a:p>
              <a:pPr algn="l">
                <a:lnSpc>
                  <a:spcPts val="3312"/>
                </a:lnSpc>
              </a:pPr>
              <a:r>
                <a:rPr lang="en-US" sz="2625" b="true">
                  <a:solidFill>
                    <a:srgbClr val="2A2742"/>
                  </a:solidFill>
                  <a:latin typeface="Roboto Bold"/>
                  <a:ea typeface="Roboto Bold"/>
                  <a:cs typeface="Roboto Bold"/>
                  <a:sym typeface="Roboto Bold"/>
                </a:rPr>
                <a:t>Uncle Bob</a:t>
              </a:r>
            </a:p>
          </p:txBody>
        </p:sp>
      </p:grpSp>
      <p:grpSp>
        <p:nvGrpSpPr>
          <p:cNvPr name="Group 41" id="41"/>
          <p:cNvGrpSpPr/>
          <p:nvPr/>
        </p:nvGrpSpPr>
        <p:grpSpPr>
          <a:xfrm rot="0">
            <a:off x="2626816" y="8391376"/>
            <a:ext cx="7848005" cy="873324"/>
            <a:chOff x="0" y="0"/>
            <a:chExt cx="10464007" cy="1164432"/>
          </a:xfrm>
        </p:grpSpPr>
        <p:sp>
          <p:nvSpPr>
            <p:cNvPr name="Freeform 42" id="42"/>
            <p:cNvSpPr/>
            <p:nvPr/>
          </p:nvSpPr>
          <p:spPr>
            <a:xfrm flipH="false" flipV="false" rot="0">
              <a:off x="0" y="0"/>
              <a:ext cx="10464007" cy="1164432"/>
            </a:xfrm>
            <a:custGeom>
              <a:avLst/>
              <a:gdLst/>
              <a:ahLst/>
              <a:cxnLst/>
              <a:rect r="r" b="b" t="t" l="l"/>
              <a:pathLst>
                <a:path h="1164432" w="10464007">
                  <a:moveTo>
                    <a:pt x="0" y="0"/>
                  </a:moveTo>
                  <a:lnTo>
                    <a:pt x="10464007" y="0"/>
                  </a:lnTo>
                  <a:lnTo>
                    <a:pt x="10464007" y="1164432"/>
                  </a:lnTo>
                  <a:lnTo>
                    <a:pt x="0" y="1164432"/>
                  </a:lnTo>
                  <a:close/>
                </a:path>
              </a:pathLst>
            </a:custGeom>
            <a:solidFill>
              <a:srgbClr val="000000">
                <a:alpha val="0"/>
              </a:srgbClr>
            </a:solidFill>
          </p:spPr>
        </p:sp>
        <p:sp>
          <p:nvSpPr>
            <p:cNvPr name="TextBox 43" id="43"/>
            <p:cNvSpPr txBox="true"/>
            <p:nvPr/>
          </p:nvSpPr>
          <p:spPr>
            <a:xfrm>
              <a:off x="0" y="-95250"/>
              <a:ext cx="10464007" cy="1259682"/>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Quy tắc Boy Scout được gán cho Robert C. Martin.</a:t>
              </a:r>
            </a:p>
          </p:txBody>
        </p:sp>
      </p:grpSp>
      <p:grpSp>
        <p:nvGrpSpPr>
          <p:cNvPr name="Group 44" id="44"/>
          <p:cNvGrpSpPr/>
          <p:nvPr/>
        </p:nvGrpSpPr>
        <p:grpSpPr>
          <a:xfrm rot="0">
            <a:off x="11236513" y="0"/>
            <a:ext cx="7051487" cy="10287000"/>
            <a:chOff x="0" y="0"/>
            <a:chExt cx="1857182" cy="2709333"/>
          </a:xfrm>
        </p:grpSpPr>
        <p:sp>
          <p:nvSpPr>
            <p:cNvPr name="Freeform 45" id="45"/>
            <p:cNvSpPr/>
            <p:nvPr/>
          </p:nvSpPr>
          <p:spPr>
            <a:xfrm flipH="false" flipV="false" rot="0">
              <a:off x="0" y="0"/>
              <a:ext cx="1857182" cy="2709333"/>
            </a:xfrm>
            <a:custGeom>
              <a:avLst/>
              <a:gdLst/>
              <a:ahLst/>
              <a:cxnLst/>
              <a:rect r="r" b="b" t="t" l="l"/>
              <a:pathLst>
                <a:path h="2709333" w="1857182">
                  <a:moveTo>
                    <a:pt x="0" y="0"/>
                  </a:moveTo>
                  <a:lnTo>
                    <a:pt x="1857182" y="0"/>
                  </a:lnTo>
                  <a:lnTo>
                    <a:pt x="1857182" y="2709333"/>
                  </a:lnTo>
                  <a:lnTo>
                    <a:pt x="0" y="2709333"/>
                  </a:lnTo>
                  <a:close/>
                </a:path>
              </a:pathLst>
            </a:custGeom>
            <a:solidFill>
              <a:srgbClr val="E9E6FA"/>
            </a:solidFill>
          </p:spPr>
        </p:sp>
        <p:sp>
          <p:nvSpPr>
            <p:cNvPr name="TextBox 46" id="46"/>
            <p:cNvSpPr txBox="true"/>
            <p:nvPr/>
          </p:nvSpPr>
          <p:spPr>
            <a:xfrm>
              <a:off x="0" y="-95250"/>
              <a:ext cx="1857182" cy="2804583"/>
            </a:xfrm>
            <a:prstGeom prst="rect">
              <a:avLst/>
            </a:prstGeom>
          </p:spPr>
          <p:txBody>
            <a:bodyPr anchor="ctr" rtlCol="false" tIns="50800" lIns="50800" bIns="50800" rIns="50800"/>
            <a:lstStyle/>
            <a:p>
              <a:pPr algn="ctr">
                <a:lnSpc>
                  <a:spcPts val="3437"/>
                </a:lnSpc>
              </a:pPr>
            </a:p>
          </p:txBody>
        </p:sp>
      </p:grpSp>
      <p:grpSp>
        <p:nvGrpSpPr>
          <p:cNvPr name="Group 47" id="47"/>
          <p:cNvGrpSpPr/>
          <p:nvPr/>
        </p:nvGrpSpPr>
        <p:grpSpPr>
          <a:xfrm rot="0">
            <a:off x="11442988" y="2741627"/>
            <a:ext cx="3319269" cy="5269281"/>
            <a:chOff x="0" y="0"/>
            <a:chExt cx="4425692" cy="7025708"/>
          </a:xfrm>
        </p:grpSpPr>
        <p:grpSp>
          <p:nvGrpSpPr>
            <p:cNvPr name="Group 48" id="48"/>
            <p:cNvGrpSpPr/>
            <p:nvPr/>
          </p:nvGrpSpPr>
          <p:grpSpPr>
            <a:xfrm rot="0">
              <a:off x="0" y="976501"/>
              <a:ext cx="4425692" cy="6049208"/>
              <a:chOff x="0" y="0"/>
              <a:chExt cx="812800" cy="1110967"/>
            </a:xfrm>
          </p:grpSpPr>
          <p:sp>
            <p:nvSpPr>
              <p:cNvPr name="Freeform 49" id="49"/>
              <p:cNvSpPr/>
              <p:nvPr/>
            </p:nvSpPr>
            <p:spPr>
              <a:xfrm flipH="false" flipV="false" rot="0">
                <a:off x="0" y="0"/>
                <a:ext cx="812800" cy="1110967"/>
              </a:xfrm>
              <a:custGeom>
                <a:avLst/>
                <a:gdLst/>
                <a:ahLst/>
                <a:cxnLst/>
                <a:rect r="r" b="b" t="t" l="l"/>
                <a:pathLst>
                  <a:path h="1110967" w="812800">
                    <a:moveTo>
                      <a:pt x="53646" y="0"/>
                    </a:moveTo>
                    <a:lnTo>
                      <a:pt x="759154" y="0"/>
                    </a:lnTo>
                    <a:cubicBezTo>
                      <a:pt x="788782" y="0"/>
                      <a:pt x="812800" y="24018"/>
                      <a:pt x="812800" y="53646"/>
                    </a:cubicBezTo>
                    <a:lnTo>
                      <a:pt x="812800" y="1057321"/>
                    </a:lnTo>
                    <a:cubicBezTo>
                      <a:pt x="812800" y="1086949"/>
                      <a:pt x="788782" y="1110967"/>
                      <a:pt x="759154" y="1110967"/>
                    </a:cubicBezTo>
                    <a:lnTo>
                      <a:pt x="53646" y="1110967"/>
                    </a:lnTo>
                    <a:cubicBezTo>
                      <a:pt x="24018" y="1110967"/>
                      <a:pt x="0" y="1086949"/>
                      <a:pt x="0" y="1057321"/>
                    </a:cubicBezTo>
                    <a:lnTo>
                      <a:pt x="0" y="53646"/>
                    </a:lnTo>
                    <a:cubicBezTo>
                      <a:pt x="0" y="24018"/>
                      <a:pt x="24018" y="0"/>
                      <a:pt x="53646" y="0"/>
                    </a:cubicBezTo>
                    <a:close/>
                  </a:path>
                </a:pathLst>
              </a:custGeom>
              <a:blipFill>
                <a:blip r:embed="rId4"/>
                <a:stretch>
                  <a:fillRect l="0" t="-2729" r="0" b="-2729"/>
                </a:stretch>
              </a:blipFill>
            </p:spPr>
          </p:sp>
        </p:grpSp>
        <p:grpSp>
          <p:nvGrpSpPr>
            <p:cNvPr name="Group 50" id="50"/>
            <p:cNvGrpSpPr/>
            <p:nvPr/>
          </p:nvGrpSpPr>
          <p:grpSpPr>
            <a:xfrm rot="0">
              <a:off x="0" y="0"/>
              <a:ext cx="4425692" cy="676701"/>
              <a:chOff x="0" y="0"/>
              <a:chExt cx="4425692" cy="676701"/>
            </a:xfrm>
          </p:grpSpPr>
          <p:sp>
            <p:nvSpPr>
              <p:cNvPr name="Freeform 51" id="51"/>
              <p:cNvSpPr/>
              <p:nvPr/>
            </p:nvSpPr>
            <p:spPr>
              <a:xfrm flipH="false" flipV="false" rot="0">
                <a:off x="0" y="0"/>
                <a:ext cx="4425692" cy="676701"/>
              </a:xfrm>
              <a:custGeom>
                <a:avLst/>
                <a:gdLst/>
                <a:ahLst/>
                <a:cxnLst/>
                <a:rect r="r" b="b" t="t" l="l"/>
                <a:pathLst>
                  <a:path h="676701" w="4425692">
                    <a:moveTo>
                      <a:pt x="0" y="0"/>
                    </a:moveTo>
                    <a:lnTo>
                      <a:pt x="4425692" y="0"/>
                    </a:lnTo>
                    <a:lnTo>
                      <a:pt x="4425692" y="676701"/>
                    </a:lnTo>
                    <a:lnTo>
                      <a:pt x="0" y="676701"/>
                    </a:lnTo>
                    <a:close/>
                  </a:path>
                </a:pathLst>
              </a:custGeom>
              <a:solidFill>
                <a:srgbClr val="000000">
                  <a:alpha val="0"/>
                </a:srgbClr>
              </a:solidFill>
            </p:spPr>
          </p:sp>
          <p:sp>
            <p:nvSpPr>
              <p:cNvPr name="TextBox 52" id="52"/>
              <p:cNvSpPr txBox="true"/>
              <p:nvPr/>
            </p:nvSpPr>
            <p:spPr>
              <a:xfrm>
                <a:off x="0" y="38100"/>
                <a:ext cx="4425692" cy="638601"/>
              </a:xfrm>
              <a:prstGeom prst="rect">
                <a:avLst/>
              </a:prstGeom>
            </p:spPr>
            <p:txBody>
              <a:bodyPr anchor="t" rtlCol="false" tIns="0" lIns="0" bIns="0" rIns="0"/>
              <a:lstStyle/>
              <a:p>
                <a:pPr algn="ctr">
                  <a:lnSpc>
                    <a:spcPts val="2600"/>
                  </a:lnSpc>
                </a:pPr>
                <a:r>
                  <a:rPr lang="en-US" sz="2600" b="true">
                    <a:solidFill>
                      <a:srgbClr val="2A2742"/>
                    </a:solidFill>
                    <a:latin typeface="Roboto Bold"/>
                    <a:ea typeface="Roboto Bold"/>
                    <a:cs typeface="Roboto Bold"/>
                    <a:sym typeface="Roboto Bold"/>
                  </a:rPr>
                  <a:t>James Q. Wilson</a:t>
                </a:r>
              </a:p>
            </p:txBody>
          </p:sp>
        </p:grpSp>
      </p:grpSp>
      <p:grpSp>
        <p:nvGrpSpPr>
          <p:cNvPr name="Group 53" id="53"/>
          <p:cNvGrpSpPr/>
          <p:nvPr/>
        </p:nvGrpSpPr>
        <p:grpSpPr>
          <a:xfrm rot="0">
            <a:off x="14828932" y="2741627"/>
            <a:ext cx="3319269" cy="5269281"/>
            <a:chOff x="0" y="0"/>
            <a:chExt cx="4425692" cy="7025708"/>
          </a:xfrm>
        </p:grpSpPr>
        <p:grpSp>
          <p:nvGrpSpPr>
            <p:cNvPr name="Group 54" id="54"/>
            <p:cNvGrpSpPr/>
            <p:nvPr/>
          </p:nvGrpSpPr>
          <p:grpSpPr>
            <a:xfrm rot="0">
              <a:off x="0" y="976501"/>
              <a:ext cx="4425692" cy="6049208"/>
              <a:chOff x="0" y="0"/>
              <a:chExt cx="812800" cy="1110967"/>
            </a:xfrm>
          </p:grpSpPr>
          <p:sp>
            <p:nvSpPr>
              <p:cNvPr name="Freeform 55" id="55"/>
              <p:cNvSpPr/>
              <p:nvPr/>
            </p:nvSpPr>
            <p:spPr>
              <a:xfrm flipH="false" flipV="false" rot="0">
                <a:off x="0" y="0"/>
                <a:ext cx="812800" cy="1110967"/>
              </a:xfrm>
              <a:custGeom>
                <a:avLst/>
                <a:gdLst/>
                <a:ahLst/>
                <a:cxnLst/>
                <a:rect r="r" b="b" t="t" l="l"/>
                <a:pathLst>
                  <a:path h="1110967" w="812800">
                    <a:moveTo>
                      <a:pt x="53646" y="0"/>
                    </a:moveTo>
                    <a:lnTo>
                      <a:pt x="759154" y="0"/>
                    </a:lnTo>
                    <a:cubicBezTo>
                      <a:pt x="788782" y="0"/>
                      <a:pt x="812800" y="24018"/>
                      <a:pt x="812800" y="53646"/>
                    </a:cubicBezTo>
                    <a:lnTo>
                      <a:pt x="812800" y="1057321"/>
                    </a:lnTo>
                    <a:cubicBezTo>
                      <a:pt x="812800" y="1086949"/>
                      <a:pt x="788782" y="1110967"/>
                      <a:pt x="759154" y="1110967"/>
                    </a:cubicBezTo>
                    <a:lnTo>
                      <a:pt x="53646" y="1110967"/>
                    </a:lnTo>
                    <a:cubicBezTo>
                      <a:pt x="24018" y="1110967"/>
                      <a:pt x="0" y="1086949"/>
                      <a:pt x="0" y="1057321"/>
                    </a:cubicBezTo>
                    <a:lnTo>
                      <a:pt x="0" y="53646"/>
                    </a:lnTo>
                    <a:cubicBezTo>
                      <a:pt x="0" y="24018"/>
                      <a:pt x="24018" y="0"/>
                      <a:pt x="53646" y="0"/>
                    </a:cubicBezTo>
                    <a:close/>
                  </a:path>
                </a:pathLst>
              </a:custGeom>
              <a:blipFill>
                <a:blip r:embed="rId5"/>
                <a:stretch>
                  <a:fillRect l="-18341" t="0" r="-18341" b="0"/>
                </a:stretch>
              </a:blipFill>
            </p:spPr>
          </p:sp>
        </p:grpSp>
        <p:grpSp>
          <p:nvGrpSpPr>
            <p:cNvPr name="Group 56" id="56"/>
            <p:cNvGrpSpPr/>
            <p:nvPr/>
          </p:nvGrpSpPr>
          <p:grpSpPr>
            <a:xfrm rot="0">
              <a:off x="0" y="0"/>
              <a:ext cx="4425692" cy="676701"/>
              <a:chOff x="0" y="0"/>
              <a:chExt cx="4425692" cy="676701"/>
            </a:xfrm>
          </p:grpSpPr>
          <p:sp>
            <p:nvSpPr>
              <p:cNvPr name="Freeform 57" id="57"/>
              <p:cNvSpPr/>
              <p:nvPr/>
            </p:nvSpPr>
            <p:spPr>
              <a:xfrm flipH="false" flipV="false" rot="0">
                <a:off x="0" y="0"/>
                <a:ext cx="4425692" cy="676701"/>
              </a:xfrm>
              <a:custGeom>
                <a:avLst/>
                <a:gdLst/>
                <a:ahLst/>
                <a:cxnLst/>
                <a:rect r="r" b="b" t="t" l="l"/>
                <a:pathLst>
                  <a:path h="676701" w="4425692">
                    <a:moveTo>
                      <a:pt x="0" y="0"/>
                    </a:moveTo>
                    <a:lnTo>
                      <a:pt x="4425692" y="0"/>
                    </a:lnTo>
                    <a:lnTo>
                      <a:pt x="4425692" y="676701"/>
                    </a:lnTo>
                    <a:lnTo>
                      <a:pt x="0" y="676701"/>
                    </a:lnTo>
                    <a:close/>
                  </a:path>
                </a:pathLst>
              </a:custGeom>
              <a:solidFill>
                <a:srgbClr val="000000">
                  <a:alpha val="0"/>
                </a:srgbClr>
              </a:solidFill>
            </p:spPr>
          </p:sp>
          <p:sp>
            <p:nvSpPr>
              <p:cNvPr name="TextBox 58" id="58"/>
              <p:cNvSpPr txBox="true"/>
              <p:nvPr/>
            </p:nvSpPr>
            <p:spPr>
              <a:xfrm>
                <a:off x="0" y="38100"/>
                <a:ext cx="4425692" cy="638601"/>
              </a:xfrm>
              <a:prstGeom prst="rect">
                <a:avLst/>
              </a:prstGeom>
            </p:spPr>
            <p:txBody>
              <a:bodyPr anchor="t" rtlCol="false" tIns="0" lIns="0" bIns="0" rIns="0"/>
              <a:lstStyle/>
              <a:p>
                <a:pPr algn="ctr">
                  <a:lnSpc>
                    <a:spcPts val="2600"/>
                  </a:lnSpc>
                </a:pPr>
                <a:r>
                  <a:rPr lang="en-US" sz="2600" b="true">
                    <a:solidFill>
                      <a:srgbClr val="2A2742"/>
                    </a:solidFill>
                    <a:latin typeface="Roboto Bold"/>
                    <a:ea typeface="Roboto Bold"/>
                    <a:cs typeface="Roboto Bold"/>
                    <a:sym typeface="Roboto Bold"/>
                  </a:rPr>
                  <a:t>Robert C. Martin</a:t>
                </a:r>
              </a:p>
            </p:txBody>
          </p:sp>
        </p:gr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AFA">
                <a:alpha val="90196"/>
              </a:srgbClr>
            </a:solidFill>
          </p:spPr>
        </p:sp>
      </p:grpSp>
      <p:sp>
        <p:nvSpPr>
          <p:cNvPr name="Freeform 5" id="5"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grpSp>
        <p:nvGrpSpPr>
          <p:cNvPr name="Group 6" id="6"/>
          <p:cNvGrpSpPr/>
          <p:nvPr/>
        </p:nvGrpSpPr>
        <p:grpSpPr>
          <a:xfrm rot="0">
            <a:off x="7826127" y="762744"/>
            <a:ext cx="6915447" cy="864394"/>
            <a:chOff x="0" y="0"/>
            <a:chExt cx="9220597" cy="1152525"/>
          </a:xfrm>
        </p:grpSpPr>
        <p:sp>
          <p:nvSpPr>
            <p:cNvPr name="Freeform 7" id="7"/>
            <p:cNvSpPr/>
            <p:nvPr/>
          </p:nvSpPr>
          <p:spPr>
            <a:xfrm flipH="false" flipV="false" rot="0">
              <a:off x="0" y="0"/>
              <a:ext cx="9220597" cy="1152525"/>
            </a:xfrm>
            <a:custGeom>
              <a:avLst/>
              <a:gdLst/>
              <a:ahLst/>
              <a:cxnLst/>
              <a:rect r="r" b="b" t="t" l="l"/>
              <a:pathLst>
                <a:path h="1152525" w="9220597">
                  <a:moveTo>
                    <a:pt x="0" y="0"/>
                  </a:moveTo>
                  <a:lnTo>
                    <a:pt x="9220597" y="0"/>
                  </a:lnTo>
                  <a:lnTo>
                    <a:pt x="9220597" y="1152525"/>
                  </a:lnTo>
                  <a:lnTo>
                    <a:pt x="0" y="1152525"/>
                  </a:lnTo>
                  <a:close/>
                </a:path>
              </a:pathLst>
            </a:custGeom>
            <a:solidFill>
              <a:srgbClr val="000000">
                <a:alpha val="0"/>
              </a:srgbClr>
            </a:solidFill>
          </p:spPr>
        </p:sp>
        <p:sp>
          <p:nvSpPr>
            <p:cNvPr name="TextBox 8" id="8"/>
            <p:cNvSpPr txBox="true"/>
            <p:nvPr/>
          </p:nvSpPr>
          <p:spPr>
            <a:xfrm>
              <a:off x="0" y="-28575"/>
              <a:ext cx="9220597" cy="1181100"/>
            </a:xfrm>
            <a:prstGeom prst="rect">
              <a:avLst/>
            </a:prstGeom>
          </p:spPr>
          <p:txBody>
            <a:bodyPr anchor="t" rtlCol="false" tIns="0" lIns="0" bIns="0" rIns="0"/>
            <a:lstStyle/>
            <a:p>
              <a:pPr algn="l">
                <a:lnSpc>
                  <a:spcPts val="6749"/>
                </a:lnSpc>
              </a:pPr>
              <a:r>
                <a:rPr lang="en-US" sz="5437" b="true">
                  <a:solidFill>
                    <a:srgbClr val="231971"/>
                  </a:solidFill>
                  <a:latin typeface="Roboto Bold"/>
                  <a:ea typeface="Roboto Bold"/>
                  <a:cs typeface="Roboto Bold"/>
                  <a:sym typeface="Roboto Bold"/>
                </a:rPr>
                <a:t>Ví Dụ Thực Tế</a:t>
              </a:r>
            </a:p>
          </p:txBody>
        </p:sp>
      </p:grpSp>
      <p:grpSp>
        <p:nvGrpSpPr>
          <p:cNvPr name="Group 9" id="9"/>
          <p:cNvGrpSpPr/>
          <p:nvPr/>
        </p:nvGrpSpPr>
        <p:grpSpPr>
          <a:xfrm rot="0">
            <a:off x="7826127" y="2041923"/>
            <a:ext cx="9493746" cy="1770460"/>
            <a:chOff x="0" y="0"/>
            <a:chExt cx="12658328" cy="2360613"/>
          </a:xfrm>
        </p:grpSpPr>
        <p:sp>
          <p:nvSpPr>
            <p:cNvPr name="Freeform 10" id="10"/>
            <p:cNvSpPr/>
            <p:nvPr/>
          </p:nvSpPr>
          <p:spPr>
            <a:xfrm flipH="false" flipV="false" rot="0">
              <a:off x="0" y="0"/>
              <a:ext cx="12658328" cy="2360613"/>
            </a:xfrm>
            <a:custGeom>
              <a:avLst/>
              <a:gdLst/>
              <a:ahLst/>
              <a:cxnLst/>
              <a:rect r="r" b="b" t="t" l="l"/>
              <a:pathLst>
                <a:path h="2360613" w="12658328">
                  <a:moveTo>
                    <a:pt x="0" y="0"/>
                  </a:moveTo>
                  <a:lnTo>
                    <a:pt x="12658328" y="0"/>
                  </a:lnTo>
                  <a:lnTo>
                    <a:pt x="12658328" y="2360613"/>
                  </a:lnTo>
                  <a:lnTo>
                    <a:pt x="0" y="2360613"/>
                  </a:lnTo>
                  <a:close/>
                </a:path>
              </a:pathLst>
            </a:custGeom>
            <a:solidFill>
              <a:srgbClr val="000000">
                <a:alpha val="0"/>
              </a:srgbClr>
            </a:solidFill>
          </p:spPr>
        </p:sp>
        <p:sp>
          <p:nvSpPr>
            <p:cNvPr name="TextBox 11" id="11"/>
            <p:cNvSpPr txBox="true"/>
            <p:nvPr/>
          </p:nvSpPr>
          <p:spPr>
            <a:xfrm>
              <a:off x="0" y="-95250"/>
              <a:ext cx="12658328" cy="2455863"/>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Hãy tưởng tượng một đội phát triển phần mềm ban đầu có mã nguồn sạch và được tổ chức tốt. Theo thời gian, khi đội vội vã đáp ứng các hạn chót chặt chẽ, họ bắt đầu thực hiện các sửa chữa nhanh và bỏ qua các vấn đề nhỏ.</a:t>
              </a:r>
            </a:p>
          </p:txBody>
        </p:sp>
      </p:grpSp>
      <p:grpSp>
        <p:nvGrpSpPr>
          <p:cNvPr name="Group 12" id="12"/>
          <p:cNvGrpSpPr/>
          <p:nvPr/>
        </p:nvGrpSpPr>
        <p:grpSpPr>
          <a:xfrm rot="0">
            <a:off x="7826127" y="4123432"/>
            <a:ext cx="9493746" cy="1770460"/>
            <a:chOff x="0" y="0"/>
            <a:chExt cx="12658328" cy="2360613"/>
          </a:xfrm>
        </p:grpSpPr>
        <p:sp>
          <p:nvSpPr>
            <p:cNvPr name="Freeform 13" id="13"/>
            <p:cNvSpPr/>
            <p:nvPr/>
          </p:nvSpPr>
          <p:spPr>
            <a:xfrm flipH="false" flipV="false" rot="0">
              <a:off x="0" y="0"/>
              <a:ext cx="12658328" cy="2360613"/>
            </a:xfrm>
            <a:custGeom>
              <a:avLst/>
              <a:gdLst/>
              <a:ahLst/>
              <a:cxnLst/>
              <a:rect r="r" b="b" t="t" l="l"/>
              <a:pathLst>
                <a:path h="2360613" w="12658328">
                  <a:moveTo>
                    <a:pt x="0" y="0"/>
                  </a:moveTo>
                  <a:lnTo>
                    <a:pt x="12658328" y="0"/>
                  </a:lnTo>
                  <a:lnTo>
                    <a:pt x="12658328" y="2360613"/>
                  </a:lnTo>
                  <a:lnTo>
                    <a:pt x="0" y="2360613"/>
                  </a:lnTo>
                  <a:close/>
                </a:path>
              </a:pathLst>
            </a:custGeom>
            <a:solidFill>
              <a:srgbClr val="000000">
                <a:alpha val="0"/>
              </a:srgbClr>
            </a:solidFill>
          </p:spPr>
        </p:sp>
        <p:sp>
          <p:nvSpPr>
            <p:cNvPr name="TextBox 14" id="14"/>
            <p:cNvSpPr txBox="true"/>
            <p:nvPr/>
          </p:nvSpPr>
          <p:spPr>
            <a:xfrm>
              <a:off x="0" y="-95250"/>
              <a:ext cx="12658328" cy="2455863"/>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Ngược lại, nếu đội tuân theo quy tắc Boy Scout, mỗi nhà phát triển đảm bảo để lại mã tốt hơn khi họ tìm thấy. Họ sửa các vấn đề nhỏ, tái cấu trúc mã và duy trì tiêu chuẩn cao.</a:t>
              </a:r>
            </a:p>
          </p:txBody>
        </p:sp>
      </p:grpSp>
      <p:sp>
        <p:nvSpPr>
          <p:cNvPr name="Freeform 15" id="15" descr="preencoded.png"/>
          <p:cNvSpPr/>
          <p:nvPr/>
        </p:nvSpPr>
        <p:spPr>
          <a:xfrm flipH="false" flipV="false" rot="0">
            <a:off x="7826127" y="6204942"/>
            <a:ext cx="1383060" cy="1659582"/>
          </a:xfrm>
          <a:custGeom>
            <a:avLst/>
            <a:gdLst/>
            <a:ahLst/>
            <a:cxnLst/>
            <a:rect r="r" b="b" t="t" l="l"/>
            <a:pathLst>
              <a:path h="1659582" w="1383060">
                <a:moveTo>
                  <a:pt x="0" y="0"/>
                </a:moveTo>
                <a:lnTo>
                  <a:pt x="1383061" y="0"/>
                </a:lnTo>
                <a:lnTo>
                  <a:pt x="1383061" y="1659583"/>
                </a:lnTo>
                <a:lnTo>
                  <a:pt x="0" y="1659583"/>
                </a:lnTo>
                <a:lnTo>
                  <a:pt x="0" y="0"/>
                </a:lnTo>
                <a:close/>
              </a:path>
            </a:pathLst>
          </a:custGeom>
          <a:blipFill>
            <a:blip r:embed="rId5"/>
            <a:stretch>
              <a:fillRect l="0" t="-2" r="0" b="-2"/>
            </a:stretch>
          </a:blipFill>
        </p:spPr>
      </p:sp>
      <p:grpSp>
        <p:nvGrpSpPr>
          <p:cNvPr name="Group 16" id="16"/>
          <p:cNvGrpSpPr/>
          <p:nvPr/>
        </p:nvGrpSpPr>
        <p:grpSpPr>
          <a:xfrm rot="0">
            <a:off x="9623971" y="6481465"/>
            <a:ext cx="3457724" cy="432047"/>
            <a:chOff x="0" y="0"/>
            <a:chExt cx="4610298" cy="576063"/>
          </a:xfrm>
        </p:grpSpPr>
        <p:sp>
          <p:nvSpPr>
            <p:cNvPr name="Freeform 17" id="17"/>
            <p:cNvSpPr/>
            <p:nvPr/>
          </p:nvSpPr>
          <p:spPr>
            <a:xfrm flipH="false" flipV="false" rot="0">
              <a:off x="0" y="0"/>
              <a:ext cx="4610298" cy="576063"/>
            </a:xfrm>
            <a:custGeom>
              <a:avLst/>
              <a:gdLst/>
              <a:ahLst/>
              <a:cxnLst/>
              <a:rect r="r" b="b" t="t" l="l"/>
              <a:pathLst>
                <a:path h="576063" w="4610298">
                  <a:moveTo>
                    <a:pt x="0" y="0"/>
                  </a:moveTo>
                  <a:lnTo>
                    <a:pt x="4610298" y="0"/>
                  </a:lnTo>
                  <a:lnTo>
                    <a:pt x="4610298" y="576063"/>
                  </a:lnTo>
                  <a:lnTo>
                    <a:pt x="0" y="576063"/>
                  </a:lnTo>
                  <a:close/>
                </a:path>
              </a:pathLst>
            </a:custGeom>
            <a:solidFill>
              <a:srgbClr val="000000">
                <a:alpha val="0"/>
              </a:srgbClr>
            </a:solidFill>
          </p:spPr>
        </p:sp>
        <p:sp>
          <p:nvSpPr>
            <p:cNvPr name="TextBox 18" id="18"/>
            <p:cNvSpPr txBox="true"/>
            <p:nvPr/>
          </p:nvSpPr>
          <p:spPr>
            <a:xfrm>
              <a:off x="0" y="-28575"/>
              <a:ext cx="4610298" cy="604638"/>
            </a:xfrm>
            <a:prstGeom prst="rect">
              <a:avLst/>
            </a:prstGeom>
          </p:spPr>
          <p:txBody>
            <a:bodyPr anchor="t" rtlCol="false" tIns="0" lIns="0" bIns="0" rIns="0"/>
            <a:lstStyle/>
            <a:p>
              <a:pPr algn="l">
                <a:lnSpc>
                  <a:spcPts val="3374"/>
                </a:lnSpc>
              </a:pPr>
              <a:r>
                <a:rPr lang="en-US" sz="2687" b="true">
                  <a:solidFill>
                    <a:srgbClr val="2A2742"/>
                  </a:solidFill>
                  <a:latin typeface="Roboto Bold"/>
                  <a:ea typeface="Roboto Bold"/>
                  <a:cs typeface="Roboto Bold"/>
                  <a:sym typeface="Roboto Bold"/>
                </a:rPr>
                <a:t>Mã sạch</a:t>
              </a:r>
            </a:p>
          </p:txBody>
        </p:sp>
      </p:grpSp>
      <p:grpSp>
        <p:nvGrpSpPr>
          <p:cNvPr name="Group 19" id="19"/>
          <p:cNvGrpSpPr/>
          <p:nvPr/>
        </p:nvGrpSpPr>
        <p:grpSpPr>
          <a:xfrm rot="0">
            <a:off x="9623971" y="7079456"/>
            <a:ext cx="7695902" cy="442615"/>
            <a:chOff x="0" y="0"/>
            <a:chExt cx="10261203" cy="590153"/>
          </a:xfrm>
        </p:grpSpPr>
        <p:sp>
          <p:nvSpPr>
            <p:cNvPr name="Freeform 20" id="20"/>
            <p:cNvSpPr/>
            <p:nvPr/>
          </p:nvSpPr>
          <p:spPr>
            <a:xfrm flipH="false" flipV="false" rot="0">
              <a:off x="0" y="0"/>
              <a:ext cx="10261203" cy="590153"/>
            </a:xfrm>
            <a:custGeom>
              <a:avLst/>
              <a:gdLst/>
              <a:ahLst/>
              <a:cxnLst/>
              <a:rect r="r" b="b" t="t" l="l"/>
              <a:pathLst>
                <a:path h="590153" w="10261203">
                  <a:moveTo>
                    <a:pt x="0" y="0"/>
                  </a:moveTo>
                  <a:lnTo>
                    <a:pt x="10261203" y="0"/>
                  </a:lnTo>
                  <a:lnTo>
                    <a:pt x="10261203" y="590153"/>
                  </a:lnTo>
                  <a:lnTo>
                    <a:pt x="0" y="590153"/>
                  </a:lnTo>
                  <a:close/>
                </a:path>
              </a:pathLst>
            </a:custGeom>
            <a:solidFill>
              <a:srgbClr val="000000">
                <a:alpha val="0"/>
              </a:srgbClr>
            </a:solidFill>
          </p:spPr>
        </p:sp>
        <p:sp>
          <p:nvSpPr>
            <p:cNvPr name="TextBox 21" id="21"/>
            <p:cNvSpPr txBox="true"/>
            <p:nvPr/>
          </p:nvSpPr>
          <p:spPr>
            <a:xfrm>
              <a:off x="0" y="-95250"/>
              <a:ext cx="10261203" cy="685403"/>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Đội tuân theo quy tắc Boy Scout.</a:t>
              </a:r>
            </a:p>
          </p:txBody>
        </p:sp>
      </p:grpSp>
      <p:sp>
        <p:nvSpPr>
          <p:cNvPr name="Freeform 22" id="22" descr="preencoded.png"/>
          <p:cNvSpPr/>
          <p:nvPr/>
        </p:nvSpPr>
        <p:spPr>
          <a:xfrm flipH="false" flipV="false" rot="0">
            <a:off x="7826127" y="7864525"/>
            <a:ext cx="1383060" cy="1659582"/>
          </a:xfrm>
          <a:custGeom>
            <a:avLst/>
            <a:gdLst/>
            <a:ahLst/>
            <a:cxnLst/>
            <a:rect r="r" b="b" t="t" l="l"/>
            <a:pathLst>
              <a:path h="1659582" w="1383060">
                <a:moveTo>
                  <a:pt x="0" y="0"/>
                </a:moveTo>
                <a:lnTo>
                  <a:pt x="1383061" y="0"/>
                </a:lnTo>
                <a:lnTo>
                  <a:pt x="1383061" y="1659583"/>
                </a:lnTo>
                <a:lnTo>
                  <a:pt x="0" y="1659583"/>
                </a:lnTo>
                <a:lnTo>
                  <a:pt x="0" y="0"/>
                </a:lnTo>
                <a:close/>
              </a:path>
            </a:pathLst>
          </a:custGeom>
          <a:blipFill>
            <a:blip r:embed="rId6"/>
            <a:stretch>
              <a:fillRect l="0" t="-2" r="0" b="-2"/>
            </a:stretch>
          </a:blipFill>
        </p:spPr>
      </p:sp>
      <p:grpSp>
        <p:nvGrpSpPr>
          <p:cNvPr name="Group 23" id="23"/>
          <p:cNvGrpSpPr/>
          <p:nvPr/>
        </p:nvGrpSpPr>
        <p:grpSpPr>
          <a:xfrm rot="0">
            <a:off x="9623971" y="8141047"/>
            <a:ext cx="3457724" cy="432047"/>
            <a:chOff x="0" y="0"/>
            <a:chExt cx="4610298" cy="576063"/>
          </a:xfrm>
        </p:grpSpPr>
        <p:sp>
          <p:nvSpPr>
            <p:cNvPr name="Freeform 24" id="24"/>
            <p:cNvSpPr/>
            <p:nvPr/>
          </p:nvSpPr>
          <p:spPr>
            <a:xfrm flipH="false" flipV="false" rot="0">
              <a:off x="0" y="0"/>
              <a:ext cx="4610298" cy="576063"/>
            </a:xfrm>
            <a:custGeom>
              <a:avLst/>
              <a:gdLst/>
              <a:ahLst/>
              <a:cxnLst/>
              <a:rect r="r" b="b" t="t" l="l"/>
              <a:pathLst>
                <a:path h="576063" w="4610298">
                  <a:moveTo>
                    <a:pt x="0" y="0"/>
                  </a:moveTo>
                  <a:lnTo>
                    <a:pt x="4610298" y="0"/>
                  </a:lnTo>
                  <a:lnTo>
                    <a:pt x="4610298" y="576063"/>
                  </a:lnTo>
                  <a:lnTo>
                    <a:pt x="0" y="576063"/>
                  </a:lnTo>
                  <a:close/>
                </a:path>
              </a:pathLst>
            </a:custGeom>
            <a:solidFill>
              <a:srgbClr val="000000">
                <a:alpha val="0"/>
              </a:srgbClr>
            </a:solidFill>
          </p:spPr>
        </p:sp>
        <p:sp>
          <p:nvSpPr>
            <p:cNvPr name="TextBox 25" id="25"/>
            <p:cNvSpPr txBox="true"/>
            <p:nvPr/>
          </p:nvSpPr>
          <p:spPr>
            <a:xfrm>
              <a:off x="0" y="-28575"/>
              <a:ext cx="4610298" cy="604638"/>
            </a:xfrm>
            <a:prstGeom prst="rect">
              <a:avLst/>
            </a:prstGeom>
          </p:spPr>
          <p:txBody>
            <a:bodyPr anchor="t" rtlCol="false" tIns="0" lIns="0" bIns="0" rIns="0"/>
            <a:lstStyle/>
            <a:p>
              <a:pPr algn="l">
                <a:lnSpc>
                  <a:spcPts val="3374"/>
                </a:lnSpc>
              </a:pPr>
              <a:r>
                <a:rPr lang="en-US" sz="2687" b="true">
                  <a:solidFill>
                    <a:srgbClr val="2A2742"/>
                  </a:solidFill>
                  <a:latin typeface="Roboto Bold"/>
                  <a:ea typeface="Roboto Bold"/>
                  <a:cs typeface="Roboto Bold"/>
                  <a:sym typeface="Roboto Bold"/>
                </a:rPr>
                <a:t>Mã lộn xộn</a:t>
              </a:r>
            </a:p>
          </p:txBody>
        </p:sp>
      </p:grpSp>
      <p:grpSp>
        <p:nvGrpSpPr>
          <p:cNvPr name="Group 26" id="26"/>
          <p:cNvGrpSpPr/>
          <p:nvPr/>
        </p:nvGrpSpPr>
        <p:grpSpPr>
          <a:xfrm rot="0">
            <a:off x="9623971" y="8739039"/>
            <a:ext cx="7695902" cy="442615"/>
            <a:chOff x="0" y="0"/>
            <a:chExt cx="10261203" cy="590153"/>
          </a:xfrm>
        </p:grpSpPr>
        <p:sp>
          <p:nvSpPr>
            <p:cNvPr name="Freeform 27" id="27"/>
            <p:cNvSpPr/>
            <p:nvPr/>
          </p:nvSpPr>
          <p:spPr>
            <a:xfrm flipH="false" flipV="false" rot="0">
              <a:off x="0" y="0"/>
              <a:ext cx="10261203" cy="590153"/>
            </a:xfrm>
            <a:custGeom>
              <a:avLst/>
              <a:gdLst/>
              <a:ahLst/>
              <a:cxnLst/>
              <a:rect r="r" b="b" t="t" l="l"/>
              <a:pathLst>
                <a:path h="590153" w="10261203">
                  <a:moveTo>
                    <a:pt x="0" y="0"/>
                  </a:moveTo>
                  <a:lnTo>
                    <a:pt x="10261203" y="0"/>
                  </a:lnTo>
                  <a:lnTo>
                    <a:pt x="10261203" y="590153"/>
                  </a:lnTo>
                  <a:lnTo>
                    <a:pt x="0" y="590153"/>
                  </a:lnTo>
                  <a:close/>
                </a:path>
              </a:pathLst>
            </a:custGeom>
            <a:solidFill>
              <a:srgbClr val="000000">
                <a:alpha val="0"/>
              </a:srgbClr>
            </a:solidFill>
          </p:spPr>
        </p:sp>
        <p:sp>
          <p:nvSpPr>
            <p:cNvPr name="TextBox 28" id="28"/>
            <p:cNvSpPr txBox="true"/>
            <p:nvPr/>
          </p:nvSpPr>
          <p:spPr>
            <a:xfrm>
              <a:off x="0" y="-95250"/>
              <a:ext cx="10261203" cy="685403"/>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Đội bỏ qua các vấn đề nhỏ.</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AFA">
                <a:alpha val="90196"/>
              </a:srgbClr>
            </a:solidFill>
          </p:spPr>
        </p:sp>
      </p:grpSp>
      <p:grpSp>
        <p:nvGrpSpPr>
          <p:cNvPr name="Group 5" id="5"/>
          <p:cNvGrpSpPr/>
          <p:nvPr/>
        </p:nvGrpSpPr>
        <p:grpSpPr>
          <a:xfrm rot="0">
            <a:off x="958602" y="754559"/>
            <a:ext cx="8216652" cy="855910"/>
            <a:chOff x="0" y="0"/>
            <a:chExt cx="10955537" cy="1141213"/>
          </a:xfrm>
        </p:grpSpPr>
        <p:sp>
          <p:nvSpPr>
            <p:cNvPr name="Freeform 6" id="6"/>
            <p:cNvSpPr/>
            <p:nvPr/>
          </p:nvSpPr>
          <p:spPr>
            <a:xfrm flipH="false" flipV="false" rot="0">
              <a:off x="0" y="0"/>
              <a:ext cx="10955537" cy="1141213"/>
            </a:xfrm>
            <a:custGeom>
              <a:avLst/>
              <a:gdLst/>
              <a:ahLst/>
              <a:cxnLst/>
              <a:rect r="r" b="b" t="t" l="l"/>
              <a:pathLst>
                <a:path h="1141213" w="10955537">
                  <a:moveTo>
                    <a:pt x="0" y="0"/>
                  </a:moveTo>
                  <a:lnTo>
                    <a:pt x="10955537" y="0"/>
                  </a:lnTo>
                  <a:lnTo>
                    <a:pt x="10955537" y="1141213"/>
                  </a:lnTo>
                  <a:lnTo>
                    <a:pt x="0" y="1141213"/>
                  </a:lnTo>
                  <a:close/>
                </a:path>
              </a:pathLst>
            </a:custGeom>
            <a:solidFill>
              <a:srgbClr val="000000">
                <a:alpha val="0"/>
              </a:srgbClr>
            </a:solidFill>
          </p:spPr>
        </p:sp>
        <p:sp>
          <p:nvSpPr>
            <p:cNvPr name="TextBox 7" id="7"/>
            <p:cNvSpPr txBox="true"/>
            <p:nvPr/>
          </p:nvSpPr>
          <p:spPr>
            <a:xfrm>
              <a:off x="0" y="-28575"/>
              <a:ext cx="10955537" cy="1169788"/>
            </a:xfrm>
            <a:prstGeom prst="rect">
              <a:avLst/>
            </a:prstGeom>
          </p:spPr>
          <p:txBody>
            <a:bodyPr anchor="t" rtlCol="false" tIns="0" lIns="0" bIns="0" rIns="0"/>
            <a:lstStyle/>
            <a:p>
              <a:pPr algn="l">
                <a:lnSpc>
                  <a:spcPts val="6687"/>
                </a:lnSpc>
              </a:pPr>
              <a:r>
                <a:rPr lang="en-US" sz="5374" b="true">
                  <a:solidFill>
                    <a:srgbClr val="231971"/>
                  </a:solidFill>
                  <a:latin typeface="Roboto Bold"/>
                  <a:ea typeface="Roboto Bold"/>
                  <a:cs typeface="Roboto Bold"/>
                  <a:sym typeface="Roboto Bold"/>
                </a:rPr>
                <a:t>Kết Luận và Ứng Dụng</a:t>
              </a:r>
            </a:p>
          </p:txBody>
        </p:sp>
      </p:grpSp>
      <p:grpSp>
        <p:nvGrpSpPr>
          <p:cNvPr name="Group 8" id="8"/>
          <p:cNvGrpSpPr/>
          <p:nvPr/>
        </p:nvGrpSpPr>
        <p:grpSpPr>
          <a:xfrm rot="0">
            <a:off x="958602" y="2158156"/>
            <a:ext cx="16370796" cy="1314450"/>
            <a:chOff x="0" y="0"/>
            <a:chExt cx="21827728" cy="1752600"/>
          </a:xfrm>
        </p:grpSpPr>
        <p:sp>
          <p:nvSpPr>
            <p:cNvPr name="Freeform 9" id="9"/>
            <p:cNvSpPr/>
            <p:nvPr/>
          </p:nvSpPr>
          <p:spPr>
            <a:xfrm flipH="false" flipV="false" rot="0">
              <a:off x="0" y="0"/>
              <a:ext cx="21827728" cy="1752600"/>
            </a:xfrm>
            <a:custGeom>
              <a:avLst/>
              <a:gdLst/>
              <a:ahLst/>
              <a:cxnLst/>
              <a:rect r="r" b="b" t="t" l="l"/>
              <a:pathLst>
                <a:path h="1752600" w="21827728">
                  <a:moveTo>
                    <a:pt x="0" y="0"/>
                  </a:moveTo>
                  <a:lnTo>
                    <a:pt x="21827728" y="0"/>
                  </a:lnTo>
                  <a:lnTo>
                    <a:pt x="21827728" y="1752600"/>
                  </a:lnTo>
                  <a:lnTo>
                    <a:pt x="0" y="1752600"/>
                  </a:lnTo>
                  <a:close/>
                </a:path>
              </a:pathLst>
            </a:custGeom>
            <a:solidFill>
              <a:srgbClr val="000000">
                <a:alpha val="0"/>
              </a:srgbClr>
            </a:solidFill>
          </p:spPr>
        </p:sp>
        <p:sp>
          <p:nvSpPr>
            <p:cNvPr name="TextBox 10" id="10"/>
            <p:cNvSpPr txBox="true"/>
            <p:nvPr/>
          </p:nvSpPr>
          <p:spPr>
            <a:xfrm>
              <a:off x="0" y="-95250"/>
              <a:ext cx="21827728" cy="18478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Lý thuyết cửa sổ vỡ và quy tắc Boy Scout là hai khái niệm quan trọng trong kỹ thuật phần mềm. Bằng cách hiểu và áp dụng các nguyên tắc này, các đội phát triển phần mềm có thể duy trì chất lượng mã cao, giảm nợ kỹ thuật và thúc đẩy một văn hóa cải tiến liên tục.</a:t>
              </a:r>
            </a:p>
          </p:txBody>
        </p:sp>
      </p:grpSp>
      <p:grpSp>
        <p:nvGrpSpPr>
          <p:cNvPr name="Group 11" id="11"/>
          <p:cNvGrpSpPr/>
          <p:nvPr/>
        </p:nvGrpSpPr>
        <p:grpSpPr>
          <a:xfrm rot="0">
            <a:off x="958602" y="3780681"/>
            <a:ext cx="16370796" cy="876300"/>
            <a:chOff x="0" y="0"/>
            <a:chExt cx="21827728" cy="1168400"/>
          </a:xfrm>
        </p:grpSpPr>
        <p:sp>
          <p:nvSpPr>
            <p:cNvPr name="Freeform 12" id="12"/>
            <p:cNvSpPr/>
            <p:nvPr/>
          </p:nvSpPr>
          <p:spPr>
            <a:xfrm flipH="false" flipV="false" rot="0">
              <a:off x="0" y="0"/>
              <a:ext cx="21827728" cy="1168400"/>
            </a:xfrm>
            <a:custGeom>
              <a:avLst/>
              <a:gdLst/>
              <a:ahLst/>
              <a:cxnLst/>
              <a:rect r="r" b="b" t="t" l="l"/>
              <a:pathLst>
                <a:path h="1168400" w="21827728">
                  <a:moveTo>
                    <a:pt x="0" y="0"/>
                  </a:moveTo>
                  <a:lnTo>
                    <a:pt x="21827728" y="0"/>
                  </a:lnTo>
                  <a:lnTo>
                    <a:pt x="21827728" y="1168400"/>
                  </a:lnTo>
                  <a:lnTo>
                    <a:pt x="0" y="1168400"/>
                  </a:lnTo>
                  <a:close/>
                </a:path>
              </a:pathLst>
            </a:custGeom>
            <a:solidFill>
              <a:srgbClr val="000000">
                <a:alpha val="0"/>
              </a:srgbClr>
            </a:solidFill>
          </p:spPr>
        </p:sp>
        <p:sp>
          <p:nvSpPr>
            <p:cNvPr name="TextBox 13" id="13"/>
            <p:cNvSpPr txBox="true"/>
            <p:nvPr/>
          </p:nvSpPr>
          <p:spPr>
            <a:xfrm>
              <a:off x="0" y="-95250"/>
              <a:ext cx="21827728" cy="12636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Để thực hiện hiệu quả, các đội nên đảm bảo đánh giá mã thường xuyên và ưu tiên giải quyết các vấn đề nhỏ. Khuyến khích mỗi nhà phát triển thực hiện cải tiến nhỏ với mỗi thay đổi mã.</a:t>
              </a:r>
            </a:p>
          </p:txBody>
        </p:sp>
      </p:grpSp>
      <p:grpSp>
        <p:nvGrpSpPr>
          <p:cNvPr name="Group 14" id="14"/>
          <p:cNvGrpSpPr/>
          <p:nvPr/>
        </p:nvGrpSpPr>
        <p:grpSpPr>
          <a:xfrm rot="0">
            <a:off x="953840" y="4960292"/>
            <a:ext cx="16380321" cy="4576762"/>
            <a:chOff x="0" y="0"/>
            <a:chExt cx="21840428" cy="6102350"/>
          </a:xfrm>
        </p:grpSpPr>
        <p:sp>
          <p:nvSpPr>
            <p:cNvPr name="Freeform 15" id="15"/>
            <p:cNvSpPr/>
            <p:nvPr/>
          </p:nvSpPr>
          <p:spPr>
            <a:xfrm flipH="false" flipV="false" rot="0">
              <a:off x="0" y="0"/>
              <a:ext cx="21840444" cy="6102350"/>
            </a:xfrm>
            <a:custGeom>
              <a:avLst/>
              <a:gdLst/>
              <a:ahLst/>
              <a:cxnLst/>
              <a:rect r="r" b="b" t="t" l="l"/>
              <a:pathLst>
                <a:path h="6102350" w="21840444">
                  <a:moveTo>
                    <a:pt x="0" y="159766"/>
                  </a:moveTo>
                  <a:cubicBezTo>
                    <a:pt x="0" y="71501"/>
                    <a:pt x="71628" y="0"/>
                    <a:pt x="160020" y="0"/>
                  </a:cubicBezTo>
                  <a:lnTo>
                    <a:pt x="21680424" y="0"/>
                  </a:lnTo>
                  <a:lnTo>
                    <a:pt x="21680424" y="6350"/>
                  </a:lnTo>
                  <a:lnTo>
                    <a:pt x="21680424" y="0"/>
                  </a:lnTo>
                  <a:cubicBezTo>
                    <a:pt x="21768815" y="0"/>
                    <a:pt x="21840444" y="71501"/>
                    <a:pt x="21840444" y="159766"/>
                  </a:cubicBezTo>
                  <a:lnTo>
                    <a:pt x="21834094" y="159766"/>
                  </a:lnTo>
                  <a:lnTo>
                    <a:pt x="21840444" y="159766"/>
                  </a:lnTo>
                  <a:lnTo>
                    <a:pt x="21840444" y="5942584"/>
                  </a:lnTo>
                  <a:lnTo>
                    <a:pt x="21834094" y="5942584"/>
                  </a:lnTo>
                  <a:lnTo>
                    <a:pt x="21840444" y="5942584"/>
                  </a:lnTo>
                  <a:cubicBezTo>
                    <a:pt x="21840444" y="6030849"/>
                    <a:pt x="21768815" y="6102350"/>
                    <a:pt x="21680424" y="6102350"/>
                  </a:cubicBezTo>
                  <a:lnTo>
                    <a:pt x="21680424" y="6096000"/>
                  </a:lnTo>
                  <a:lnTo>
                    <a:pt x="21680424" y="6102350"/>
                  </a:lnTo>
                  <a:lnTo>
                    <a:pt x="160020" y="6102350"/>
                  </a:lnTo>
                  <a:lnTo>
                    <a:pt x="160020" y="6096000"/>
                  </a:lnTo>
                  <a:lnTo>
                    <a:pt x="160020" y="6102350"/>
                  </a:lnTo>
                  <a:cubicBezTo>
                    <a:pt x="71628" y="6102350"/>
                    <a:pt x="0" y="6030849"/>
                    <a:pt x="0" y="5942584"/>
                  </a:cubicBezTo>
                  <a:lnTo>
                    <a:pt x="0" y="159766"/>
                  </a:lnTo>
                  <a:lnTo>
                    <a:pt x="6350" y="159766"/>
                  </a:lnTo>
                  <a:lnTo>
                    <a:pt x="0" y="159766"/>
                  </a:lnTo>
                  <a:moveTo>
                    <a:pt x="12700" y="159766"/>
                  </a:moveTo>
                  <a:lnTo>
                    <a:pt x="12700" y="5942584"/>
                  </a:lnTo>
                  <a:lnTo>
                    <a:pt x="6350" y="5942584"/>
                  </a:lnTo>
                  <a:lnTo>
                    <a:pt x="12700" y="5942584"/>
                  </a:lnTo>
                  <a:cubicBezTo>
                    <a:pt x="12700" y="6023737"/>
                    <a:pt x="78613" y="6089650"/>
                    <a:pt x="160020" y="6089650"/>
                  </a:cubicBezTo>
                  <a:lnTo>
                    <a:pt x="21680424" y="6089650"/>
                  </a:lnTo>
                  <a:cubicBezTo>
                    <a:pt x="21761831" y="6089650"/>
                    <a:pt x="21827744" y="6023864"/>
                    <a:pt x="21827744" y="5942584"/>
                  </a:cubicBezTo>
                  <a:lnTo>
                    <a:pt x="21827744" y="159766"/>
                  </a:lnTo>
                  <a:cubicBezTo>
                    <a:pt x="21827744" y="78613"/>
                    <a:pt x="21761831" y="12700"/>
                    <a:pt x="21680424" y="12700"/>
                  </a:cubicBezTo>
                  <a:lnTo>
                    <a:pt x="160020" y="12700"/>
                  </a:lnTo>
                  <a:lnTo>
                    <a:pt x="160020" y="6350"/>
                  </a:lnTo>
                  <a:lnTo>
                    <a:pt x="160020" y="12700"/>
                  </a:lnTo>
                  <a:cubicBezTo>
                    <a:pt x="78613" y="12700"/>
                    <a:pt x="12700" y="78486"/>
                    <a:pt x="12700" y="159766"/>
                  </a:cubicBezTo>
                  <a:close/>
                </a:path>
              </a:pathLst>
            </a:custGeom>
            <a:solidFill>
              <a:srgbClr val="000000">
                <a:alpha val="392"/>
              </a:srgbClr>
            </a:solidFill>
          </p:spPr>
        </p:sp>
      </p:grpSp>
      <p:grpSp>
        <p:nvGrpSpPr>
          <p:cNvPr name="Group 16" id="16"/>
          <p:cNvGrpSpPr/>
          <p:nvPr/>
        </p:nvGrpSpPr>
        <p:grpSpPr>
          <a:xfrm rot="0">
            <a:off x="968127" y="4974580"/>
            <a:ext cx="16351746" cy="1223962"/>
            <a:chOff x="0" y="0"/>
            <a:chExt cx="21802328" cy="1631950"/>
          </a:xfrm>
        </p:grpSpPr>
        <p:sp>
          <p:nvSpPr>
            <p:cNvPr name="Freeform 17" id="17"/>
            <p:cNvSpPr/>
            <p:nvPr/>
          </p:nvSpPr>
          <p:spPr>
            <a:xfrm flipH="false" flipV="false" rot="0">
              <a:off x="0" y="0"/>
              <a:ext cx="21802344" cy="1631950"/>
            </a:xfrm>
            <a:custGeom>
              <a:avLst/>
              <a:gdLst/>
              <a:ahLst/>
              <a:cxnLst/>
              <a:rect r="r" b="b" t="t" l="l"/>
              <a:pathLst>
                <a:path h="1631950" w="21802344">
                  <a:moveTo>
                    <a:pt x="0" y="0"/>
                  </a:moveTo>
                  <a:lnTo>
                    <a:pt x="21802344" y="0"/>
                  </a:lnTo>
                  <a:lnTo>
                    <a:pt x="21802344" y="1631950"/>
                  </a:lnTo>
                  <a:lnTo>
                    <a:pt x="0" y="1631950"/>
                  </a:lnTo>
                  <a:close/>
                </a:path>
              </a:pathLst>
            </a:custGeom>
            <a:solidFill>
              <a:srgbClr val="FFFFFF">
                <a:alpha val="0"/>
              </a:srgbClr>
            </a:solidFill>
          </p:spPr>
        </p:sp>
      </p:grpSp>
      <p:grpSp>
        <p:nvGrpSpPr>
          <p:cNvPr name="Group 18" id="18"/>
          <p:cNvGrpSpPr/>
          <p:nvPr/>
        </p:nvGrpSpPr>
        <p:grpSpPr>
          <a:xfrm rot="0">
            <a:off x="1242269" y="5148411"/>
            <a:ext cx="3535412" cy="438150"/>
            <a:chOff x="0" y="0"/>
            <a:chExt cx="4713883" cy="584200"/>
          </a:xfrm>
        </p:grpSpPr>
        <p:sp>
          <p:nvSpPr>
            <p:cNvPr name="Freeform 19" id="19"/>
            <p:cNvSpPr/>
            <p:nvPr/>
          </p:nvSpPr>
          <p:spPr>
            <a:xfrm flipH="false" flipV="false" rot="0">
              <a:off x="0" y="0"/>
              <a:ext cx="4713883" cy="584200"/>
            </a:xfrm>
            <a:custGeom>
              <a:avLst/>
              <a:gdLst/>
              <a:ahLst/>
              <a:cxnLst/>
              <a:rect r="r" b="b" t="t" l="l"/>
              <a:pathLst>
                <a:path h="584200" w="4713883">
                  <a:moveTo>
                    <a:pt x="0" y="0"/>
                  </a:moveTo>
                  <a:lnTo>
                    <a:pt x="4713883" y="0"/>
                  </a:lnTo>
                  <a:lnTo>
                    <a:pt x="4713883" y="584200"/>
                  </a:lnTo>
                  <a:lnTo>
                    <a:pt x="0" y="584200"/>
                  </a:lnTo>
                  <a:close/>
                </a:path>
              </a:pathLst>
            </a:custGeom>
            <a:solidFill>
              <a:srgbClr val="000000">
                <a:alpha val="0"/>
              </a:srgbClr>
            </a:solidFill>
          </p:spPr>
        </p:sp>
        <p:sp>
          <p:nvSpPr>
            <p:cNvPr name="TextBox 20" id="20"/>
            <p:cNvSpPr txBox="true"/>
            <p:nvPr/>
          </p:nvSpPr>
          <p:spPr>
            <a:xfrm>
              <a:off x="0" y="-95250"/>
              <a:ext cx="4713883" cy="6794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Khái Niệm</a:t>
              </a:r>
            </a:p>
          </p:txBody>
        </p:sp>
      </p:grpSp>
      <p:grpSp>
        <p:nvGrpSpPr>
          <p:cNvPr name="Group 21" id="21"/>
          <p:cNvGrpSpPr/>
          <p:nvPr/>
        </p:nvGrpSpPr>
        <p:grpSpPr>
          <a:xfrm rot="0">
            <a:off x="5334892" y="5148411"/>
            <a:ext cx="3530650" cy="438150"/>
            <a:chOff x="0" y="0"/>
            <a:chExt cx="4707533" cy="584200"/>
          </a:xfrm>
        </p:grpSpPr>
        <p:sp>
          <p:nvSpPr>
            <p:cNvPr name="Freeform 22" id="22"/>
            <p:cNvSpPr/>
            <p:nvPr/>
          </p:nvSpPr>
          <p:spPr>
            <a:xfrm flipH="false" flipV="false" rot="0">
              <a:off x="0" y="0"/>
              <a:ext cx="4707533" cy="584200"/>
            </a:xfrm>
            <a:custGeom>
              <a:avLst/>
              <a:gdLst/>
              <a:ahLst/>
              <a:cxnLst/>
              <a:rect r="r" b="b" t="t" l="l"/>
              <a:pathLst>
                <a:path h="584200" w="4707533">
                  <a:moveTo>
                    <a:pt x="0" y="0"/>
                  </a:moveTo>
                  <a:lnTo>
                    <a:pt x="4707533" y="0"/>
                  </a:lnTo>
                  <a:lnTo>
                    <a:pt x="4707533" y="584200"/>
                  </a:lnTo>
                  <a:lnTo>
                    <a:pt x="0" y="584200"/>
                  </a:lnTo>
                  <a:close/>
                </a:path>
              </a:pathLst>
            </a:custGeom>
            <a:solidFill>
              <a:srgbClr val="000000">
                <a:alpha val="0"/>
              </a:srgbClr>
            </a:solidFill>
          </p:spPr>
        </p:sp>
        <p:sp>
          <p:nvSpPr>
            <p:cNvPr name="TextBox 23" id="23"/>
            <p:cNvSpPr txBox="true"/>
            <p:nvPr/>
          </p:nvSpPr>
          <p:spPr>
            <a:xfrm>
              <a:off x="0" y="-95250"/>
              <a:ext cx="4707533" cy="6794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Nguồn Gốc</a:t>
              </a:r>
            </a:p>
          </p:txBody>
        </p:sp>
      </p:grpSp>
      <p:grpSp>
        <p:nvGrpSpPr>
          <p:cNvPr name="Group 24" id="24"/>
          <p:cNvGrpSpPr/>
          <p:nvPr/>
        </p:nvGrpSpPr>
        <p:grpSpPr>
          <a:xfrm rot="0">
            <a:off x="9422755" y="5148411"/>
            <a:ext cx="3530650" cy="876300"/>
            <a:chOff x="0" y="0"/>
            <a:chExt cx="4707533" cy="1168400"/>
          </a:xfrm>
        </p:grpSpPr>
        <p:sp>
          <p:nvSpPr>
            <p:cNvPr name="Freeform 25" id="25"/>
            <p:cNvSpPr/>
            <p:nvPr/>
          </p:nvSpPr>
          <p:spPr>
            <a:xfrm flipH="false" flipV="false" rot="0">
              <a:off x="0" y="0"/>
              <a:ext cx="4707533" cy="1168400"/>
            </a:xfrm>
            <a:custGeom>
              <a:avLst/>
              <a:gdLst/>
              <a:ahLst/>
              <a:cxnLst/>
              <a:rect r="r" b="b" t="t" l="l"/>
              <a:pathLst>
                <a:path h="1168400" w="4707533">
                  <a:moveTo>
                    <a:pt x="0" y="0"/>
                  </a:moveTo>
                  <a:lnTo>
                    <a:pt x="4707533" y="0"/>
                  </a:lnTo>
                  <a:lnTo>
                    <a:pt x="4707533" y="1168400"/>
                  </a:lnTo>
                  <a:lnTo>
                    <a:pt x="0" y="1168400"/>
                  </a:lnTo>
                  <a:close/>
                </a:path>
              </a:pathLst>
            </a:custGeom>
            <a:solidFill>
              <a:srgbClr val="000000">
                <a:alpha val="0"/>
              </a:srgbClr>
            </a:solidFill>
          </p:spPr>
        </p:sp>
        <p:sp>
          <p:nvSpPr>
            <p:cNvPr name="TextBox 26" id="26"/>
            <p:cNvSpPr txBox="true"/>
            <p:nvPr/>
          </p:nvSpPr>
          <p:spPr>
            <a:xfrm>
              <a:off x="0" y="-95250"/>
              <a:ext cx="4707533" cy="12636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Ứng Dụng trong Kỹ Thuật Phần Mềm</a:t>
              </a:r>
            </a:p>
          </p:txBody>
        </p:sp>
      </p:grpSp>
      <p:grpSp>
        <p:nvGrpSpPr>
          <p:cNvPr name="Group 27" id="27"/>
          <p:cNvGrpSpPr/>
          <p:nvPr/>
        </p:nvGrpSpPr>
        <p:grpSpPr>
          <a:xfrm rot="0">
            <a:off x="13510617" y="5148411"/>
            <a:ext cx="3535412" cy="438150"/>
            <a:chOff x="0" y="0"/>
            <a:chExt cx="4713883" cy="584200"/>
          </a:xfrm>
        </p:grpSpPr>
        <p:sp>
          <p:nvSpPr>
            <p:cNvPr name="Freeform 28" id="28"/>
            <p:cNvSpPr/>
            <p:nvPr/>
          </p:nvSpPr>
          <p:spPr>
            <a:xfrm flipH="false" flipV="false" rot="0">
              <a:off x="0" y="0"/>
              <a:ext cx="4713883" cy="584200"/>
            </a:xfrm>
            <a:custGeom>
              <a:avLst/>
              <a:gdLst/>
              <a:ahLst/>
              <a:cxnLst/>
              <a:rect r="r" b="b" t="t" l="l"/>
              <a:pathLst>
                <a:path h="584200" w="4713883">
                  <a:moveTo>
                    <a:pt x="0" y="0"/>
                  </a:moveTo>
                  <a:lnTo>
                    <a:pt x="4713883" y="0"/>
                  </a:lnTo>
                  <a:lnTo>
                    <a:pt x="4713883" y="584200"/>
                  </a:lnTo>
                  <a:lnTo>
                    <a:pt x="0" y="584200"/>
                  </a:lnTo>
                  <a:close/>
                </a:path>
              </a:pathLst>
            </a:custGeom>
            <a:solidFill>
              <a:srgbClr val="000000">
                <a:alpha val="0"/>
              </a:srgbClr>
            </a:solidFill>
          </p:spPr>
        </p:sp>
        <p:sp>
          <p:nvSpPr>
            <p:cNvPr name="TextBox 29" id="29"/>
            <p:cNvSpPr txBox="true"/>
            <p:nvPr/>
          </p:nvSpPr>
          <p:spPr>
            <a:xfrm>
              <a:off x="0" y="-95250"/>
              <a:ext cx="4713883" cy="6794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Mối Quan Hệ</a:t>
              </a:r>
            </a:p>
          </p:txBody>
        </p:sp>
      </p:grpSp>
      <p:grpSp>
        <p:nvGrpSpPr>
          <p:cNvPr name="Group 30" id="30"/>
          <p:cNvGrpSpPr/>
          <p:nvPr/>
        </p:nvGrpSpPr>
        <p:grpSpPr>
          <a:xfrm rot="0">
            <a:off x="968127" y="6198542"/>
            <a:ext cx="16351746" cy="1662112"/>
            <a:chOff x="0" y="0"/>
            <a:chExt cx="21802328" cy="2216150"/>
          </a:xfrm>
        </p:grpSpPr>
        <p:sp>
          <p:nvSpPr>
            <p:cNvPr name="Freeform 31" id="31"/>
            <p:cNvSpPr/>
            <p:nvPr/>
          </p:nvSpPr>
          <p:spPr>
            <a:xfrm flipH="false" flipV="false" rot="0">
              <a:off x="0" y="0"/>
              <a:ext cx="21802344" cy="2216150"/>
            </a:xfrm>
            <a:custGeom>
              <a:avLst/>
              <a:gdLst/>
              <a:ahLst/>
              <a:cxnLst/>
              <a:rect r="r" b="b" t="t" l="l"/>
              <a:pathLst>
                <a:path h="2216150" w="21802344">
                  <a:moveTo>
                    <a:pt x="0" y="0"/>
                  </a:moveTo>
                  <a:lnTo>
                    <a:pt x="21802344" y="0"/>
                  </a:lnTo>
                  <a:lnTo>
                    <a:pt x="21802344" y="2216150"/>
                  </a:lnTo>
                  <a:lnTo>
                    <a:pt x="0" y="2216150"/>
                  </a:lnTo>
                  <a:close/>
                </a:path>
              </a:pathLst>
            </a:custGeom>
            <a:solidFill>
              <a:srgbClr val="000000">
                <a:alpha val="0"/>
              </a:srgbClr>
            </a:solidFill>
          </p:spPr>
        </p:sp>
      </p:grpSp>
      <p:grpSp>
        <p:nvGrpSpPr>
          <p:cNvPr name="Group 32" id="32"/>
          <p:cNvGrpSpPr/>
          <p:nvPr/>
        </p:nvGrpSpPr>
        <p:grpSpPr>
          <a:xfrm rot="0">
            <a:off x="1242269" y="6372374"/>
            <a:ext cx="3535412" cy="438150"/>
            <a:chOff x="0" y="0"/>
            <a:chExt cx="4713883" cy="584200"/>
          </a:xfrm>
        </p:grpSpPr>
        <p:sp>
          <p:nvSpPr>
            <p:cNvPr name="Freeform 33" id="33"/>
            <p:cNvSpPr/>
            <p:nvPr/>
          </p:nvSpPr>
          <p:spPr>
            <a:xfrm flipH="false" flipV="false" rot="0">
              <a:off x="0" y="0"/>
              <a:ext cx="4713883" cy="584200"/>
            </a:xfrm>
            <a:custGeom>
              <a:avLst/>
              <a:gdLst/>
              <a:ahLst/>
              <a:cxnLst/>
              <a:rect r="r" b="b" t="t" l="l"/>
              <a:pathLst>
                <a:path h="584200" w="4713883">
                  <a:moveTo>
                    <a:pt x="0" y="0"/>
                  </a:moveTo>
                  <a:lnTo>
                    <a:pt x="4713883" y="0"/>
                  </a:lnTo>
                  <a:lnTo>
                    <a:pt x="4713883" y="584200"/>
                  </a:lnTo>
                  <a:lnTo>
                    <a:pt x="0" y="584200"/>
                  </a:lnTo>
                  <a:close/>
                </a:path>
              </a:pathLst>
            </a:custGeom>
            <a:solidFill>
              <a:srgbClr val="000000">
                <a:alpha val="0"/>
              </a:srgbClr>
            </a:solidFill>
          </p:spPr>
        </p:sp>
        <p:sp>
          <p:nvSpPr>
            <p:cNvPr name="TextBox 34" id="34"/>
            <p:cNvSpPr txBox="true"/>
            <p:nvPr/>
          </p:nvSpPr>
          <p:spPr>
            <a:xfrm>
              <a:off x="0" y="-95250"/>
              <a:ext cx="4713883" cy="6794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Lý Thuyết Cửa Sổ Vỡ</a:t>
              </a:r>
            </a:p>
          </p:txBody>
        </p:sp>
      </p:grpSp>
      <p:grpSp>
        <p:nvGrpSpPr>
          <p:cNvPr name="Group 35" id="35"/>
          <p:cNvGrpSpPr/>
          <p:nvPr/>
        </p:nvGrpSpPr>
        <p:grpSpPr>
          <a:xfrm rot="0">
            <a:off x="5334892" y="6372374"/>
            <a:ext cx="3530650" cy="876300"/>
            <a:chOff x="0" y="0"/>
            <a:chExt cx="4707533" cy="1168400"/>
          </a:xfrm>
        </p:grpSpPr>
        <p:sp>
          <p:nvSpPr>
            <p:cNvPr name="Freeform 36" id="36"/>
            <p:cNvSpPr/>
            <p:nvPr/>
          </p:nvSpPr>
          <p:spPr>
            <a:xfrm flipH="false" flipV="false" rot="0">
              <a:off x="0" y="0"/>
              <a:ext cx="4707533" cy="1168400"/>
            </a:xfrm>
            <a:custGeom>
              <a:avLst/>
              <a:gdLst/>
              <a:ahLst/>
              <a:cxnLst/>
              <a:rect r="r" b="b" t="t" l="l"/>
              <a:pathLst>
                <a:path h="1168400" w="4707533">
                  <a:moveTo>
                    <a:pt x="0" y="0"/>
                  </a:moveTo>
                  <a:lnTo>
                    <a:pt x="4707533" y="0"/>
                  </a:lnTo>
                  <a:lnTo>
                    <a:pt x="4707533" y="1168400"/>
                  </a:lnTo>
                  <a:lnTo>
                    <a:pt x="0" y="1168400"/>
                  </a:lnTo>
                  <a:close/>
                </a:path>
              </a:pathLst>
            </a:custGeom>
            <a:solidFill>
              <a:srgbClr val="000000">
                <a:alpha val="0"/>
              </a:srgbClr>
            </a:solidFill>
          </p:spPr>
        </p:sp>
        <p:sp>
          <p:nvSpPr>
            <p:cNvPr name="TextBox 37" id="37"/>
            <p:cNvSpPr txBox="true"/>
            <p:nvPr/>
          </p:nvSpPr>
          <p:spPr>
            <a:xfrm>
              <a:off x="0" y="-95250"/>
              <a:ext cx="4707533" cy="12636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Tội phạm học, 1982 (Wilson, Kelling)</a:t>
              </a:r>
            </a:p>
          </p:txBody>
        </p:sp>
      </p:grpSp>
      <p:grpSp>
        <p:nvGrpSpPr>
          <p:cNvPr name="Group 38" id="38"/>
          <p:cNvGrpSpPr/>
          <p:nvPr/>
        </p:nvGrpSpPr>
        <p:grpSpPr>
          <a:xfrm rot="0">
            <a:off x="9422755" y="6372374"/>
            <a:ext cx="3530650" cy="1314450"/>
            <a:chOff x="0" y="0"/>
            <a:chExt cx="4707533" cy="1752600"/>
          </a:xfrm>
        </p:grpSpPr>
        <p:sp>
          <p:nvSpPr>
            <p:cNvPr name="Freeform 39" id="39"/>
            <p:cNvSpPr/>
            <p:nvPr/>
          </p:nvSpPr>
          <p:spPr>
            <a:xfrm flipH="false" flipV="false" rot="0">
              <a:off x="0" y="0"/>
              <a:ext cx="4707533" cy="1752600"/>
            </a:xfrm>
            <a:custGeom>
              <a:avLst/>
              <a:gdLst/>
              <a:ahLst/>
              <a:cxnLst/>
              <a:rect r="r" b="b" t="t" l="l"/>
              <a:pathLst>
                <a:path h="1752600" w="4707533">
                  <a:moveTo>
                    <a:pt x="0" y="0"/>
                  </a:moveTo>
                  <a:lnTo>
                    <a:pt x="4707533" y="0"/>
                  </a:lnTo>
                  <a:lnTo>
                    <a:pt x="4707533" y="1752600"/>
                  </a:lnTo>
                  <a:lnTo>
                    <a:pt x="0" y="1752600"/>
                  </a:lnTo>
                  <a:close/>
                </a:path>
              </a:pathLst>
            </a:custGeom>
            <a:solidFill>
              <a:srgbClr val="000000">
                <a:alpha val="0"/>
              </a:srgbClr>
            </a:solidFill>
          </p:spPr>
        </p:sp>
        <p:sp>
          <p:nvSpPr>
            <p:cNvPr name="TextBox 40" id="40"/>
            <p:cNvSpPr txBox="true"/>
            <p:nvPr/>
          </p:nvSpPr>
          <p:spPr>
            <a:xfrm>
              <a:off x="0" y="-95250"/>
              <a:ext cx="4707533" cy="18478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Ngăn chặn các vấn đề nhỏ để tránh suy giảm chất lượng mã</a:t>
              </a:r>
            </a:p>
          </p:txBody>
        </p:sp>
      </p:grpSp>
      <p:grpSp>
        <p:nvGrpSpPr>
          <p:cNvPr name="Group 41" id="41"/>
          <p:cNvGrpSpPr/>
          <p:nvPr/>
        </p:nvGrpSpPr>
        <p:grpSpPr>
          <a:xfrm rot="0">
            <a:off x="13510617" y="6372374"/>
            <a:ext cx="3535412" cy="1314450"/>
            <a:chOff x="0" y="0"/>
            <a:chExt cx="4713883" cy="1752600"/>
          </a:xfrm>
        </p:grpSpPr>
        <p:sp>
          <p:nvSpPr>
            <p:cNvPr name="Freeform 42" id="42"/>
            <p:cNvSpPr/>
            <p:nvPr/>
          </p:nvSpPr>
          <p:spPr>
            <a:xfrm flipH="false" flipV="false" rot="0">
              <a:off x="0" y="0"/>
              <a:ext cx="4713883" cy="1752600"/>
            </a:xfrm>
            <a:custGeom>
              <a:avLst/>
              <a:gdLst/>
              <a:ahLst/>
              <a:cxnLst/>
              <a:rect r="r" b="b" t="t" l="l"/>
              <a:pathLst>
                <a:path h="1752600" w="4713883">
                  <a:moveTo>
                    <a:pt x="0" y="0"/>
                  </a:moveTo>
                  <a:lnTo>
                    <a:pt x="4713883" y="0"/>
                  </a:lnTo>
                  <a:lnTo>
                    <a:pt x="4713883" y="1752600"/>
                  </a:lnTo>
                  <a:lnTo>
                    <a:pt x="0" y="1752600"/>
                  </a:lnTo>
                  <a:close/>
                </a:path>
              </a:pathLst>
            </a:custGeom>
            <a:solidFill>
              <a:srgbClr val="000000">
                <a:alpha val="0"/>
              </a:srgbClr>
            </a:solidFill>
          </p:spPr>
        </p:sp>
        <p:sp>
          <p:nvSpPr>
            <p:cNvPr name="TextBox 43" id="43"/>
            <p:cNvSpPr txBox="true"/>
            <p:nvPr/>
          </p:nvSpPr>
          <p:spPr>
            <a:xfrm>
              <a:off x="0" y="-95250"/>
              <a:ext cx="4713883" cy="18478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Cảnh báo về hậu quả của việc bỏ qua vấn đề nhỏ</a:t>
              </a:r>
            </a:p>
          </p:txBody>
        </p:sp>
      </p:grpSp>
      <p:grpSp>
        <p:nvGrpSpPr>
          <p:cNvPr name="Group 44" id="44"/>
          <p:cNvGrpSpPr/>
          <p:nvPr/>
        </p:nvGrpSpPr>
        <p:grpSpPr>
          <a:xfrm rot="0">
            <a:off x="968127" y="7860655"/>
            <a:ext cx="16351746" cy="1662112"/>
            <a:chOff x="0" y="0"/>
            <a:chExt cx="21802328" cy="2216150"/>
          </a:xfrm>
        </p:grpSpPr>
        <p:sp>
          <p:nvSpPr>
            <p:cNvPr name="Freeform 45" id="45"/>
            <p:cNvSpPr/>
            <p:nvPr/>
          </p:nvSpPr>
          <p:spPr>
            <a:xfrm flipH="false" flipV="false" rot="0">
              <a:off x="0" y="0"/>
              <a:ext cx="21802344" cy="2216150"/>
            </a:xfrm>
            <a:custGeom>
              <a:avLst/>
              <a:gdLst/>
              <a:ahLst/>
              <a:cxnLst/>
              <a:rect r="r" b="b" t="t" l="l"/>
              <a:pathLst>
                <a:path h="2216150" w="21802344">
                  <a:moveTo>
                    <a:pt x="0" y="0"/>
                  </a:moveTo>
                  <a:lnTo>
                    <a:pt x="21802344" y="0"/>
                  </a:lnTo>
                  <a:lnTo>
                    <a:pt x="21802344" y="2216150"/>
                  </a:lnTo>
                  <a:lnTo>
                    <a:pt x="0" y="2216150"/>
                  </a:lnTo>
                  <a:close/>
                </a:path>
              </a:pathLst>
            </a:custGeom>
            <a:solidFill>
              <a:srgbClr val="FFFFFF">
                <a:alpha val="0"/>
              </a:srgbClr>
            </a:solidFill>
          </p:spPr>
        </p:sp>
      </p:grpSp>
      <p:grpSp>
        <p:nvGrpSpPr>
          <p:cNvPr name="Group 46" id="46"/>
          <p:cNvGrpSpPr/>
          <p:nvPr/>
        </p:nvGrpSpPr>
        <p:grpSpPr>
          <a:xfrm rot="0">
            <a:off x="1242269" y="8034486"/>
            <a:ext cx="3535412" cy="438150"/>
            <a:chOff x="0" y="0"/>
            <a:chExt cx="4713883" cy="584200"/>
          </a:xfrm>
        </p:grpSpPr>
        <p:sp>
          <p:nvSpPr>
            <p:cNvPr name="Freeform 47" id="47"/>
            <p:cNvSpPr/>
            <p:nvPr/>
          </p:nvSpPr>
          <p:spPr>
            <a:xfrm flipH="false" flipV="false" rot="0">
              <a:off x="0" y="0"/>
              <a:ext cx="4713883" cy="584200"/>
            </a:xfrm>
            <a:custGeom>
              <a:avLst/>
              <a:gdLst/>
              <a:ahLst/>
              <a:cxnLst/>
              <a:rect r="r" b="b" t="t" l="l"/>
              <a:pathLst>
                <a:path h="584200" w="4713883">
                  <a:moveTo>
                    <a:pt x="0" y="0"/>
                  </a:moveTo>
                  <a:lnTo>
                    <a:pt x="4713883" y="0"/>
                  </a:lnTo>
                  <a:lnTo>
                    <a:pt x="4713883" y="584200"/>
                  </a:lnTo>
                  <a:lnTo>
                    <a:pt x="0" y="584200"/>
                  </a:lnTo>
                  <a:close/>
                </a:path>
              </a:pathLst>
            </a:custGeom>
            <a:solidFill>
              <a:srgbClr val="000000">
                <a:alpha val="0"/>
              </a:srgbClr>
            </a:solidFill>
          </p:spPr>
        </p:sp>
        <p:sp>
          <p:nvSpPr>
            <p:cNvPr name="TextBox 48" id="48"/>
            <p:cNvSpPr txBox="true"/>
            <p:nvPr/>
          </p:nvSpPr>
          <p:spPr>
            <a:xfrm>
              <a:off x="0" y="-95250"/>
              <a:ext cx="4713883" cy="6794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Quy Tắc Boy Scout</a:t>
              </a:r>
            </a:p>
          </p:txBody>
        </p:sp>
      </p:grpSp>
      <p:grpSp>
        <p:nvGrpSpPr>
          <p:cNvPr name="Group 49" id="49"/>
          <p:cNvGrpSpPr/>
          <p:nvPr/>
        </p:nvGrpSpPr>
        <p:grpSpPr>
          <a:xfrm rot="0">
            <a:off x="5334892" y="8034486"/>
            <a:ext cx="3530650" cy="876300"/>
            <a:chOff x="0" y="0"/>
            <a:chExt cx="4707533" cy="1168400"/>
          </a:xfrm>
        </p:grpSpPr>
        <p:sp>
          <p:nvSpPr>
            <p:cNvPr name="Freeform 50" id="50"/>
            <p:cNvSpPr/>
            <p:nvPr/>
          </p:nvSpPr>
          <p:spPr>
            <a:xfrm flipH="false" flipV="false" rot="0">
              <a:off x="0" y="0"/>
              <a:ext cx="4707533" cy="1168400"/>
            </a:xfrm>
            <a:custGeom>
              <a:avLst/>
              <a:gdLst/>
              <a:ahLst/>
              <a:cxnLst/>
              <a:rect r="r" b="b" t="t" l="l"/>
              <a:pathLst>
                <a:path h="1168400" w="4707533">
                  <a:moveTo>
                    <a:pt x="0" y="0"/>
                  </a:moveTo>
                  <a:lnTo>
                    <a:pt x="4707533" y="0"/>
                  </a:lnTo>
                  <a:lnTo>
                    <a:pt x="4707533" y="1168400"/>
                  </a:lnTo>
                  <a:lnTo>
                    <a:pt x="0" y="1168400"/>
                  </a:lnTo>
                  <a:close/>
                </a:path>
              </a:pathLst>
            </a:custGeom>
            <a:solidFill>
              <a:srgbClr val="000000">
                <a:alpha val="0"/>
              </a:srgbClr>
            </a:solidFill>
          </p:spPr>
        </p:sp>
        <p:sp>
          <p:nvSpPr>
            <p:cNvPr name="TextBox 51" id="51"/>
            <p:cNvSpPr txBox="true"/>
            <p:nvPr/>
          </p:nvSpPr>
          <p:spPr>
            <a:xfrm>
              <a:off x="0" y="-95250"/>
              <a:ext cx="4707533" cy="12636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Phong trào Boy Scout, Robert C. Martin</a:t>
              </a:r>
            </a:p>
          </p:txBody>
        </p:sp>
      </p:grpSp>
      <p:grpSp>
        <p:nvGrpSpPr>
          <p:cNvPr name="Group 52" id="52"/>
          <p:cNvGrpSpPr/>
          <p:nvPr/>
        </p:nvGrpSpPr>
        <p:grpSpPr>
          <a:xfrm rot="0">
            <a:off x="9422755" y="8034486"/>
            <a:ext cx="3530650" cy="1314450"/>
            <a:chOff x="0" y="0"/>
            <a:chExt cx="4707533" cy="1752600"/>
          </a:xfrm>
        </p:grpSpPr>
        <p:sp>
          <p:nvSpPr>
            <p:cNvPr name="Freeform 53" id="53"/>
            <p:cNvSpPr/>
            <p:nvPr/>
          </p:nvSpPr>
          <p:spPr>
            <a:xfrm flipH="false" flipV="false" rot="0">
              <a:off x="0" y="0"/>
              <a:ext cx="4707533" cy="1752600"/>
            </a:xfrm>
            <a:custGeom>
              <a:avLst/>
              <a:gdLst/>
              <a:ahLst/>
              <a:cxnLst/>
              <a:rect r="r" b="b" t="t" l="l"/>
              <a:pathLst>
                <a:path h="1752600" w="4707533">
                  <a:moveTo>
                    <a:pt x="0" y="0"/>
                  </a:moveTo>
                  <a:lnTo>
                    <a:pt x="4707533" y="0"/>
                  </a:lnTo>
                  <a:lnTo>
                    <a:pt x="4707533" y="1752600"/>
                  </a:lnTo>
                  <a:lnTo>
                    <a:pt x="0" y="1752600"/>
                  </a:lnTo>
                  <a:close/>
                </a:path>
              </a:pathLst>
            </a:custGeom>
            <a:solidFill>
              <a:srgbClr val="000000">
                <a:alpha val="0"/>
              </a:srgbClr>
            </a:solidFill>
          </p:spPr>
        </p:sp>
        <p:sp>
          <p:nvSpPr>
            <p:cNvPr name="TextBox 54" id="54"/>
            <p:cNvSpPr txBox="true"/>
            <p:nvPr/>
          </p:nvSpPr>
          <p:spPr>
            <a:xfrm>
              <a:off x="0" y="-95250"/>
              <a:ext cx="4707533" cy="18478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Cải tiến mã nhỏ với mỗi thay đổi, duy trì chất lượng</a:t>
              </a:r>
            </a:p>
          </p:txBody>
        </p:sp>
      </p:grpSp>
      <p:grpSp>
        <p:nvGrpSpPr>
          <p:cNvPr name="Group 55" id="55"/>
          <p:cNvGrpSpPr/>
          <p:nvPr/>
        </p:nvGrpSpPr>
        <p:grpSpPr>
          <a:xfrm rot="0">
            <a:off x="13510617" y="8034486"/>
            <a:ext cx="3535412" cy="1314450"/>
            <a:chOff x="0" y="0"/>
            <a:chExt cx="4713883" cy="1752600"/>
          </a:xfrm>
        </p:grpSpPr>
        <p:sp>
          <p:nvSpPr>
            <p:cNvPr name="Freeform 56" id="56"/>
            <p:cNvSpPr/>
            <p:nvPr/>
          </p:nvSpPr>
          <p:spPr>
            <a:xfrm flipH="false" flipV="false" rot="0">
              <a:off x="0" y="0"/>
              <a:ext cx="4713883" cy="1752600"/>
            </a:xfrm>
            <a:custGeom>
              <a:avLst/>
              <a:gdLst/>
              <a:ahLst/>
              <a:cxnLst/>
              <a:rect r="r" b="b" t="t" l="l"/>
              <a:pathLst>
                <a:path h="1752600" w="4713883">
                  <a:moveTo>
                    <a:pt x="0" y="0"/>
                  </a:moveTo>
                  <a:lnTo>
                    <a:pt x="4713883" y="0"/>
                  </a:lnTo>
                  <a:lnTo>
                    <a:pt x="4713883" y="1752600"/>
                  </a:lnTo>
                  <a:lnTo>
                    <a:pt x="0" y="1752600"/>
                  </a:lnTo>
                  <a:close/>
                </a:path>
              </a:pathLst>
            </a:custGeom>
            <a:solidFill>
              <a:srgbClr val="000000">
                <a:alpha val="0"/>
              </a:srgbClr>
            </a:solidFill>
          </p:spPr>
        </p:sp>
        <p:sp>
          <p:nvSpPr>
            <p:cNvPr name="TextBox 57" id="57"/>
            <p:cNvSpPr txBox="true"/>
            <p:nvPr/>
          </p:nvSpPr>
          <p:spPr>
            <a:xfrm>
              <a:off x="0" y="-95250"/>
              <a:ext cx="4713883" cy="1847850"/>
            </a:xfrm>
            <a:prstGeom prst="rect">
              <a:avLst/>
            </a:prstGeom>
          </p:spPr>
          <p:txBody>
            <a:bodyPr anchor="t" rtlCol="false" tIns="0" lIns="0" bIns="0" rIns="0"/>
            <a:lstStyle/>
            <a:p>
              <a:pPr algn="l">
                <a:lnSpc>
                  <a:spcPts val="3437"/>
                </a:lnSpc>
              </a:pPr>
              <a:r>
                <a:rPr lang="en-US" sz="2125">
                  <a:solidFill>
                    <a:srgbClr val="2A2742"/>
                  </a:solidFill>
                  <a:latin typeface="Roboto"/>
                  <a:ea typeface="Roboto"/>
                  <a:cs typeface="Roboto"/>
                  <a:sym typeface="Roboto"/>
                </a:rPr>
                <a:t>Ngăn chặn hiệu ứng cửa sổ vỡ thông qua cải tiến liên tục</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DAGiylVTdgM</dc:identifier>
  <dcterms:modified xsi:type="dcterms:W3CDTF">2011-08-01T06:04:30Z</dcterms:modified>
  <cp:revision>1</cp:revision>
  <dc:title>Ly-Thuyet-Cua-So-Vo-va-Quy-Tac-Boy-Scout-trong-Ky-Thuat-Phan-Mem.pptx</dc:title>
</cp:coreProperties>
</file>

<file path=docProps/thumbnail.jpeg>
</file>